
<file path=[Content_Types].xml><?xml version="1.0" encoding="utf-8"?>
<Types xmlns="http://schemas.openxmlformats.org/package/2006/content-types">
  <Default Extension="bin" ContentType="image/png"/>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Lst>
  <p:notesMasterIdLst>
    <p:notesMasterId r:id="rId47"/>
  </p:notesMasterIdLst>
  <p:handoutMasterIdLst>
    <p:handoutMasterId r:id="rId48"/>
  </p:handoutMasterIdLst>
  <p:sldIdLst>
    <p:sldId id="262" r:id="rId2"/>
    <p:sldId id="264" r:id="rId3"/>
    <p:sldId id="296" r:id="rId4"/>
    <p:sldId id="297" r:id="rId5"/>
    <p:sldId id="300" r:id="rId6"/>
    <p:sldId id="263" r:id="rId7"/>
    <p:sldId id="298" r:id="rId8"/>
    <p:sldId id="302" r:id="rId9"/>
    <p:sldId id="304" r:id="rId10"/>
    <p:sldId id="299" r:id="rId11"/>
    <p:sldId id="294" r:id="rId12"/>
    <p:sldId id="287" r:id="rId13"/>
    <p:sldId id="288" r:id="rId14"/>
    <p:sldId id="303" r:id="rId15"/>
    <p:sldId id="305" r:id="rId16"/>
    <p:sldId id="265" r:id="rId17"/>
    <p:sldId id="266" r:id="rId18"/>
    <p:sldId id="267" r:id="rId19"/>
    <p:sldId id="291" r:id="rId20"/>
    <p:sldId id="269" r:id="rId21"/>
    <p:sldId id="268" r:id="rId22"/>
    <p:sldId id="270" r:id="rId23"/>
    <p:sldId id="271" r:id="rId24"/>
    <p:sldId id="272" r:id="rId25"/>
    <p:sldId id="273" r:id="rId26"/>
    <p:sldId id="274" r:id="rId27"/>
    <p:sldId id="290" r:id="rId28"/>
    <p:sldId id="275" r:id="rId29"/>
    <p:sldId id="277" r:id="rId30"/>
    <p:sldId id="278" r:id="rId31"/>
    <p:sldId id="280" r:id="rId32"/>
    <p:sldId id="308" r:id="rId33"/>
    <p:sldId id="307" r:id="rId34"/>
    <p:sldId id="281" r:id="rId35"/>
    <p:sldId id="309" r:id="rId36"/>
    <p:sldId id="282" r:id="rId37"/>
    <p:sldId id="301" r:id="rId38"/>
    <p:sldId id="283" r:id="rId39"/>
    <p:sldId id="284" r:id="rId40"/>
    <p:sldId id="279" r:id="rId41"/>
    <p:sldId id="292" r:id="rId42"/>
    <p:sldId id="293" r:id="rId43"/>
    <p:sldId id="285" r:id="rId44"/>
    <p:sldId id="306" r:id="rId45"/>
    <p:sldId id="286" r:id="rId46"/>
  </p:sldIdLst>
  <p:sldSz cx="12188825" cy="6858000"/>
  <p:notesSz cx="6797675" cy="9926638"/>
  <p:embeddedFontLst>
    <p:embeddedFont>
      <p:font typeface="AU Passata Light" panose="020B0303030902030804" pitchFamily="34" charset="0"/>
      <p:regular r:id="rId49"/>
      <p:bold r:id="rId50"/>
    </p:embeddedFont>
    <p:embeddedFont>
      <p:font typeface="Calibri" panose="020F0502020204030204" pitchFamily="34" charset="0"/>
      <p:regular r:id="rId51"/>
      <p:bold r:id="rId52"/>
      <p:italic r:id="rId53"/>
      <p:boldItalic r:id="rId54"/>
    </p:embeddedFont>
    <p:embeddedFont>
      <p:font typeface="Book Antiqua" panose="02040602050305030304" pitchFamily="18" charset="0"/>
      <p:regular r:id="rId55"/>
      <p:bold r:id="rId56"/>
      <p:italic r:id="rId57"/>
      <p:boldItalic r:id="rId58"/>
    </p:embeddedFont>
    <p:embeddedFont>
      <p:font typeface="AU Peto" panose="040C0B07020602020301" pitchFamily="82" charset="0"/>
      <p:regular r:id="rId59"/>
      <p:bold r:id="rId60"/>
    </p:embeddedFont>
    <p:embeddedFont>
      <p:font typeface="AU Passata" panose="020B0503030502030804" pitchFamily="34" charset="0"/>
      <p:regular r:id="rId61"/>
      <p:bold r:id="rId62"/>
    </p:embeddedFont>
    <p:embeddedFont>
      <p:font typeface="Wingdings 3" panose="05040102010807070707" pitchFamily="18" charset="2"/>
      <p:regular r:id="rId63"/>
    </p:embeddedFont>
    <p:embeddedFont>
      <p:font typeface="Georgia" panose="02040502050405020303" pitchFamily="18" charset="0"/>
      <p:regular r:id="rId64"/>
      <p:bold r:id="rId65"/>
      <p:italic r:id="rId66"/>
      <p:boldItalic r:id="rId67"/>
    </p:embeddedFont>
    <p:embeddedFont>
      <p:font typeface="Times" panose="02020603050405020304" pitchFamily="18" charset="0"/>
      <p:regular r:id="rId68"/>
      <p:bold r:id="rId69"/>
      <p:italic r:id="rId70"/>
      <p:boldItalic r:id="rId71"/>
    </p:embeddedFont>
  </p:embeddedFontLst>
  <p:defaultTextStyle>
    <a:defPPr>
      <a:defRPr lang="en-US"/>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46"/>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57" autoAdjust="0"/>
  </p:normalViewPr>
  <p:slideViewPr>
    <p:cSldViewPr snapToObjects="1" showGuides="1">
      <p:cViewPr varScale="1">
        <p:scale>
          <a:sx n="69" d="100"/>
          <a:sy n="69" d="100"/>
        </p:scale>
        <p:origin x="888" y="44"/>
      </p:cViewPr>
      <p:guideLst/>
    </p:cSldViewPr>
  </p:slideViewPr>
  <p:notesTextViewPr>
    <p:cViewPr>
      <p:scale>
        <a:sx n="100" d="100"/>
        <a:sy n="100" d="100"/>
      </p:scale>
      <p:origin x="0" y="0"/>
    </p:cViewPr>
  </p:notesTextViewPr>
  <p:sorterViewPr>
    <p:cViewPr>
      <p:scale>
        <a:sx n="100" d="100"/>
        <a:sy n="100" d="100"/>
      </p:scale>
      <p:origin x="0" y="-11028"/>
    </p:cViewPr>
  </p:sorterViewPr>
  <p:notesViewPr>
    <p:cSldViewPr snapToObjects="1">
      <p:cViewPr varScale="1">
        <p:scale>
          <a:sx n="87" d="100"/>
          <a:sy n="87" d="100"/>
        </p:scale>
        <p:origin x="376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U83563\AppData\Local\Microsoft\Windows\INetCache\Content.Outlook\UEGWL3HP\Udvikling%20i%20regionale%20iltkoncentrationer%20i%20bundvande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U83563\AppData\Local\Microsoft\Windows\INetCache\Content.Outlook\UEGWL3HP\Udvikling%20i%20regionale%20iltkoncentrationer%20i%20bundvandet.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U83563\AppData\Local\Microsoft\Windows\INetCache\Content.Outlook\UEGWL3HP\Udvikling%20i%20regionale%20iltkoncentrationer%20i%20bundvand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da-DK"/>
              <a:t>Østjyske fjorde</a:t>
            </a:r>
          </a:p>
        </c:rich>
      </c:tx>
      <c:layout>
        <c:manualLayout>
          <c:xMode val="edge"/>
          <c:yMode val="edge"/>
          <c:x val="0.37718537128384239"/>
          <c:y val="0.16484848484848486"/>
        </c:manualLayout>
      </c:layout>
      <c:overlay val="1"/>
    </c:title>
    <c:autoTitleDeleted val="0"/>
    <c:plotArea>
      <c:layout>
        <c:manualLayout>
          <c:layoutTarget val="inner"/>
          <c:xMode val="edge"/>
          <c:yMode val="edge"/>
          <c:x val="0.13813242694061106"/>
          <c:y val="9.4545454545454544E-2"/>
          <c:w val="0.80350270882355457"/>
          <c:h val="0.74181818181818182"/>
        </c:manualLayout>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errBars>
            <c:errDir val="y"/>
            <c:errBarType val="both"/>
            <c:errValType val="cust"/>
            <c:noEndCap val="0"/>
            <c:plus>
              <c:numRef>
                <c:f>'[1]Østjyske fjorde'!$F$2:$F$51</c:f>
                <c:numCache>
                  <c:formatCode>General</c:formatCode>
                  <c:ptCount val="50"/>
                  <c:pt idx="0">
                    <c:v>3.6407522514523034</c:v>
                  </c:pt>
                  <c:pt idx="1">
                    <c:v>2.6259332160078159</c:v>
                  </c:pt>
                  <c:pt idx="2">
                    <c:v>2.1053206233635979</c:v>
                  </c:pt>
                  <c:pt idx="3">
                    <c:v>2.1071235655787253</c:v>
                  </c:pt>
                  <c:pt idx="4">
                    <c:v>1.3166016373098508</c:v>
                  </c:pt>
                  <c:pt idx="5">
                    <c:v>3.7521651212857581</c:v>
                  </c:pt>
                  <c:pt idx="6">
                    <c:v>2.0482867470338615</c:v>
                  </c:pt>
                  <c:pt idx="7">
                    <c:v>1.4055035434166503</c:v>
                  </c:pt>
                  <c:pt idx="8">
                    <c:v>1.5948271509053802</c:v>
                  </c:pt>
                  <c:pt idx="9">
                    <c:v>2.0402988309948005</c:v>
                  </c:pt>
                  <c:pt idx="10">
                    <c:v>1.3134279706702323</c:v>
                  </c:pt>
                  <c:pt idx="11">
                    <c:v>1.1214226107781489</c:v>
                  </c:pt>
                  <c:pt idx="12">
                    <c:v>1.2927767894659086</c:v>
                  </c:pt>
                  <c:pt idx="13">
                    <c:v>1.380612399831088</c:v>
                  </c:pt>
                  <c:pt idx="14">
                    <c:v>0.97592366280727583</c:v>
                  </c:pt>
                  <c:pt idx="15">
                    <c:v>0.83909281927076229</c:v>
                  </c:pt>
                  <c:pt idx="16">
                    <c:v>0.84989149199746372</c:v>
                  </c:pt>
                  <c:pt idx="17">
                    <c:v>0.74382591696944822</c:v>
                  </c:pt>
                  <c:pt idx="18">
                    <c:v>0.70836465733517839</c:v>
                  </c:pt>
                  <c:pt idx="19">
                    <c:v>0.76977878340541139</c:v>
                  </c:pt>
                  <c:pt idx="20">
                    <c:v>0.67005975627959979</c:v>
                  </c:pt>
                  <c:pt idx="21">
                    <c:v>0.6459110934621225</c:v>
                  </c:pt>
                  <c:pt idx="22">
                    <c:v>0.6035419316743269</c:v>
                  </c:pt>
                  <c:pt idx="23">
                    <c:v>0.5937626577939884</c:v>
                  </c:pt>
                  <c:pt idx="24">
                    <c:v>0.60144279680007084</c:v>
                  </c:pt>
                  <c:pt idx="25">
                    <c:v>0.58915771280197715</c:v>
                  </c:pt>
                  <c:pt idx="26">
                    <c:v>0.54366788620967843</c:v>
                  </c:pt>
                  <c:pt idx="27">
                    <c:v>0.54853362235581371</c:v>
                  </c:pt>
                  <c:pt idx="28">
                    <c:v>0.54548331145899842</c:v>
                  </c:pt>
                  <c:pt idx="29">
                    <c:v>0.54260354713051995</c:v>
                  </c:pt>
                  <c:pt idx="30">
                    <c:v>0.55279724893589555</c:v>
                  </c:pt>
                  <c:pt idx="31">
                    <c:v>0.53190909961182542</c:v>
                  </c:pt>
                  <c:pt idx="32">
                    <c:v>0.53038887017974023</c:v>
                  </c:pt>
                  <c:pt idx="33">
                    <c:v>0.55937944880213308</c:v>
                  </c:pt>
                  <c:pt idx="34">
                    <c:v>0.6217615102958991</c:v>
                  </c:pt>
                  <c:pt idx="35">
                    <c:v>0.6156534568329185</c:v>
                  </c:pt>
                  <c:pt idx="36">
                    <c:v>0.61004822482355214</c:v>
                  </c:pt>
                  <c:pt idx="37">
                    <c:v>0.62420440474610295</c:v>
                  </c:pt>
                  <c:pt idx="38">
                    <c:v>0.59573662524563542</c:v>
                  </c:pt>
                  <c:pt idx="39">
                    <c:v>0.60510635081312958</c:v>
                  </c:pt>
                  <c:pt idx="40">
                    <c:v>0.58583227361807311</c:v>
                  </c:pt>
                  <c:pt idx="41">
                    <c:v>0.58316099075027639</c:v>
                  </c:pt>
                  <c:pt idx="42">
                    <c:v>0.61440103031374305</c:v>
                  </c:pt>
                  <c:pt idx="43">
                    <c:v>0.58688091010855858</c:v>
                  </c:pt>
                  <c:pt idx="44">
                    <c:v>0.56689491556834526</c:v>
                  </c:pt>
                  <c:pt idx="45">
                    <c:v>0.57382002178850466</c:v>
                  </c:pt>
                  <c:pt idx="46">
                    <c:v>0.57390751938573759</c:v>
                  </c:pt>
                </c:numCache>
              </c:numRef>
            </c:plus>
            <c:minus>
              <c:numRef>
                <c:f>'[1]Østjyske fjorde'!$F$2:$F$51</c:f>
                <c:numCache>
                  <c:formatCode>General</c:formatCode>
                  <c:ptCount val="50"/>
                  <c:pt idx="0">
                    <c:v>3.6407522514523034</c:v>
                  </c:pt>
                  <c:pt idx="1">
                    <c:v>2.6259332160078159</c:v>
                  </c:pt>
                  <c:pt idx="2">
                    <c:v>2.1053206233635979</c:v>
                  </c:pt>
                  <c:pt idx="3">
                    <c:v>2.1071235655787253</c:v>
                  </c:pt>
                  <c:pt idx="4">
                    <c:v>1.3166016373098508</c:v>
                  </c:pt>
                  <c:pt idx="5">
                    <c:v>3.7521651212857581</c:v>
                  </c:pt>
                  <c:pt idx="6">
                    <c:v>2.0482867470338615</c:v>
                  </c:pt>
                  <c:pt idx="7">
                    <c:v>1.4055035434166503</c:v>
                  </c:pt>
                  <c:pt idx="8">
                    <c:v>1.5948271509053802</c:v>
                  </c:pt>
                  <c:pt idx="9">
                    <c:v>2.0402988309948005</c:v>
                  </c:pt>
                  <c:pt idx="10">
                    <c:v>1.3134279706702323</c:v>
                  </c:pt>
                  <c:pt idx="11">
                    <c:v>1.1214226107781489</c:v>
                  </c:pt>
                  <c:pt idx="12">
                    <c:v>1.2927767894659086</c:v>
                  </c:pt>
                  <c:pt idx="13">
                    <c:v>1.380612399831088</c:v>
                  </c:pt>
                  <c:pt idx="14">
                    <c:v>0.97592366280727583</c:v>
                  </c:pt>
                  <c:pt idx="15">
                    <c:v>0.83909281927076229</c:v>
                  </c:pt>
                  <c:pt idx="16">
                    <c:v>0.84989149199746372</c:v>
                  </c:pt>
                  <c:pt idx="17">
                    <c:v>0.74382591696944822</c:v>
                  </c:pt>
                  <c:pt idx="18">
                    <c:v>0.70836465733517839</c:v>
                  </c:pt>
                  <c:pt idx="19">
                    <c:v>0.76977878340541139</c:v>
                  </c:pt>
                  <c:pt idx="20">
                    <c:v>0.67005975627959979</c:v>
                  </c:pt>
                  <c:pt idx="21">
                    <c:v>0.6459110934621225</c:v>
                  </c:pt>
                  <c:pt idx="22">
                    <c:v>0.6035419316743269</c:v>
                  </c:pt>
                  <c:pt idx="23">
                    <c:v>0.5937626577939884</c:v>
                  </c:pt>
                  <c:pt idx="24">
                    <c:v>0.60144279680007084</c:v>
                  </c:pt>
                  <c:pt idx="25">
                    <c:v>0.58915771280197715</c:v>
                  </c:pt>
                  <c:pt idx="26">
                    <c:v>0.54366788620967843</c:v>
                  </c:pt>
                  <c:pt idx="27">
                    <c:v>0.54853362235581371</c:v>
                  </c:pt>
                  <c:pt idx="28">
                    <c:v>0.54548331145899842</c:v>
                  </c:pt>
                  <c:pt idx="29">
                    <c:v>0.54260354713051995</c:v>
                  </c:pt>
                  <c:pt idx="30">
                    <c:v>0.55279724893589555</c:v>
                  </c:pt>
                  <c:pt idx="31">
                    <c:v>0.53190909961182542</c:v>
                  </c:pt>
                  <c:pt idx="32">
                    <c:v>0.53038887017974023</c:v>
                  </c:pt>
                  <c:pt idx="33">
                    <c:v>0.55937944880213308</c:v>
                  </c:pt>
                  <c:pt idx="34">
                    <c:v>0.6217615102958991</c:v>
                  </c:pt>
                  <c:pt idx="35">
                    <c:v>0.6156534568329185</c:v>
                  </c:pt>
                  <c:pt idx="36">
                    <c:v>0.61004822482355214</c:v>
                  </c:pt>
                  <c:pt idx="37">
                    <c:v>0.62420440474610295</c:v>
                  </c:pt>
                  <c:pt idx="38">
                    <c:v>0.59573662524563542</c:v>
                  </c:pt>
                  <c:pt idx="39">
                    <c:v>0.60510635081312958</c:v>
                  </c:pt>
                  <c:pt idx="40">
                    <c:v>0.58583227361807311</c:v>
                  </c:pt>
                  <c:pt idx="41">
                    <c:v>0.58316099075027639</c:v>
                  </c:pt>
                  <c:pt idx="42">
                    <c:v>0.61440103031374305</c:v>
                  </c:pt>
                  <c:pt idx="43">
                    <c:v>0.58688091010855858</c:v>
                  </c:pt>
                  <c:pt idx="44">
                    <c:v>0.56689491556834526</c:v>
                  </c:pt>
                  <c:pt idx="45">
                    <c:v>0.57382002178850466</c:v>
                  </c:pt>
                  <c:pt idx="46">
                    <c:v>0.57390751938573759</c:v>
                  </c:pt>
                </c:numCache>
              </c:numRef>
            </c:minus>
            <c:spPr>
              <a:ln w="12700">
                <a:solidFill>
                  <a:srgbClr val="000000"/>
                </a:solidFill>
                <a:prstDash val="solid"/>
              </a:ln>
            </c:spPr>
          </c:errBars>
          <c:xVal>
            <c:numRef>
              <c:f>'[1]Østjyske fjorde'!$C$2:$C$51</c:f>
              <c:numCache>
                <c:formatCode>General</c:formatCode>
                <c:ptCount val="50"/>
                <c:pt idx="0">
                  <c:v>1972</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pt idx="43">
                  <c:v>2016</c:v>
                </c:pt>
                <c:pt idx="44">
                  <c:v>2017</c:v>
                </c:pt>
                <c:pt idx="45">
                  <c:v>2018</c:v>
                </c:pt>
                <c:pt idx="46">
                  <c:v>2019</c:v>
                </c:pt>
              </c:numCache>
            </c:numRef>
          </c:xVal>
          <c:yVal>
            <c:numRef>
              <c:f>'[1]Østjyske fjorde'!$D$2:$D$51</c:f>
              <c:numCache>
                <c:formatCode>General</c:formatCode>
                <c:ptCount val="50"/>
                <c:pt idx="0">
                  <c:v>4.9505764836296153</c:v>
                </c:pt>
                <c:pt idx="1">
                  <c:v>3.4122575081222184</c:v>
                </c:pt>
                <c:pt idx="2">
                  <c:v>3.9519405998071941</c:v>
                </c:pt>
                <c:pt idx="3">
                  <c:v>4.9057992288731027</c:v>
                </c:pt>
                <c:pt idx="4">
                  <c:v>5.8477902842261713</c:v>
                </c:pt>
                <c:pt idx="5">
                  <c:v>5.3073144830286019</c:v>
                </c:pt>
                <c:pt idx="6">
                  <c:v>3.8440994245297944</c:v>
                </c:pt>
                <c:pt idx="7">
                  <c:v>5.2976321224556324</c:v>
                </c:pt>
                <c:pt idx="8">
                  <c:v>4.2534818809550359</c:v>
                </c:pt>
                <c:pt idx="9">
                  <c:v>5.2607603957505624</c:v>
                </c:pt>
                <c:pt idx="10">
                  <c:v>4.1466217976641868</c:v>
                </c:pt>
                <c:pt idx="11">
                  <c:v>5.1713339176838886</c:v>
                </c:pt>
                <c:pt idx="12">
                  <c:v>4.2313563741355606</c:v>
                </c:pt>
                <c:pt idx="13">
                  <c:v>4.5275576245861702</c:v>
                </c:pt>
                <c:pt idx="14">
                  <c:v>3.7321679262558716</c:v>
                </c:pt>
                <c:pt idx="15">
                  <c:v>5.0618376967913878</c:v>
                </c:pt>
                <c:pt idx="16">
                  <c:v>4.7095609815461899</c:v>
                </c:pt>
                <c:pt idx="17">
                  <c:v>4.9196442417143498</c:v>
                </c:pt>
                <c:pt idx="18">
                  <c:v>4.322135670138703</c:v>
                </c:pt>
                <c:pt idx="19">
                  <c:v>4.8138389334396843</c:v>
                </c:pt>
                <c:pt idx="20">
                  <c:v>5.3523951902514755</c:v>
                </c:pt>
                <c:pt idx="21">
                  <c:v>4.7280798274838052</c:v>
                </c:pt>
                <c:pt idx="22">
                  <c:v>4.2595498899402333</c:v>
                </c:pt>
                <c:pt idx="23">
                  <c:v>4.949082420831191</c:v>
                </c:pt>
                <c:pt idx="24">
                  <c:v>4.9531637976952538</c:v>
                </c:pt>
                <c:pt idx="25">
                  <c:v>5.2149455769440971</c:v>
                </c:pt>
                <c:pt idx="26">
                  <c:v>4.3022629719992453</c:v>
                </c:pt>
                <c:pt idx="27">
                  <c:v>4.7191587175030083</c:v>
                </c:pt>
                <c:pt idx="28">
                  <c:v>4.749449975294417</c:v>
                </c:pt>
                <c:pt idx="29">
                  <c:v>3.8878702867775483</c:v>
                </c:pt>
                <c:pt idx="30">
                  <c:v>4.5359275801839782</c:v>
                </c:pt>
                <c:pt idx="31">
                  <c:v>4.9511177734340919</c:v>
                </c:pt>
                <c:pt idx="32">
                  <c:v>4.138396011790304</c:v>
                </c:pt>
                <c:pt idx="33">
                  <c:v>4.3262725358741863</c:v>
                </c:pt>
                <c:pt idx="34">
                  <c:v>5.160581348314774</c:v>
                </c:pt>
                <c:pt idx="35">
                  <c:v>4.5107281266269466</c:v>
                </c:pt>
                <c:pt idx="36">
                  <c:v>5.1521060200196693</c:v>
                </c:pt>
                <c:pt idx="37">
                  <c:v>4.6523373601980946</c:v>
                </c:pt>
                <c:pt idx="38">
                  <c:v>5.032765695074584</c:v>
                </c:pt>
                <c:pt idx="39">
                  <c:v>4.3084176063099191</c:v>
                </c:pt>
                <c:pt idx="40">
                  <c:v>4.3075295267733376</c:v>
                </c:pt>
                <c:pt idx="41">
                  <c:v>4.2765940370339051</c:v>
                </c:pt>
                <c:pt idx="42">
                  <c:v>4.3385728370016361</c:v>
                </c:pt>
                <c:pt idx="43">
                  <c:v>4.1393631641976683</c:v>
                </c:pt>
                <c:pt idx="44">
                  <c:v>4.281326310396623</c:v>
                </c:pt>
                <c:pt idx="45">
                  <c:v>4.7255480845214981</c:v>
                </c:pt>
                <c:pt idx="46">
                  <c:v>4.7387563414144278</c:v>
                </c:pt>
              </c:numCache>
            </c:numRef>
          </c:yVal>
          <c:smooth val="0"/>
          <c:extLst>
            <c:ext xmlns:c16="http://schemas.microsoft.com/office/drawing/2014/chart" uri="{C3380CC4-5D6E-409C-BE32-E72D297353CC}">
              <c16:uniqueId val="{00000000-0F15-4AEE-BB2C-85A60A034FE0}"/>
            </c:ext>
          </c:extLst>
        </c:ser>
        <c:ser>
          <c:idx val="1"/>
          <c:order val="1"/>
          <c:spPr>
            <a:ln w="38100">
              <a:solidFill>
                <a:srgbClr val="FF0000"/>
              </a:solidFill>
              <a:prstDash val="solid"/>
            </a:ln>
          </c:spPr>
          <c:marker>
            <c:symbol val="none"/>
          </c:marker>
          <c:xVal>
            <c:numRef>
              <c:f>[1]Trendfigurer!$N$12:$O$12</c:f>
              <c:numCache>
                <c:formatCode>General</c:formatCode>
                <c:ptCount val="2"/>
                <c:pt idx="0">
                  <c:v>2010</c:v>
                </c:pt>
                <c:pt idx="1">
                  <c:v>2019</c:v>
                </c:pt>
              </c:numCache>
            </c:numRef>
          </c:xVal>
          <c:yVal>
            <c:numRef>
              <c:f>[1]Trendfigurer!$P$12:$Q$12</c:f>
              <c:numCache>
                <c:formatCode>General</c:formatCode>
                <c:ptCount val="2"/>
                <c:pt idx="0">
                  <c:v>4.5333228020262641</c:v>
                </c:pt>
                <c:pt idx="1">
                  <c:v>4.426919390558071</c:v>
                </c:pt>
              </c:numCache>
            </c:numRef>
          </c:yVal>
          <c:smooth val="0"/>
          <c:extLst>
            <c:ext xmlns:c16="http://schemas.microsoft.com/office/drawing/2014/chart" uri="{C3380CC4-5D6E-409C-BE32-E72D297353CC}">
              <c16:uniqueId val="{00000001-0F15-4AEE-BB2C-85A60A034FE0}"/>
            </c:ext>
          </c:extLst>
        </c:ser>
        <c:dLbls>
          <c:showLegendKey val="0"/>
          <c:showVal val="0"/>
          <c:showCatName val="0"/>
          <c:showSerName val="0"/>
          <c:showPercent val="0"/>
          <c:showBubbleSize val="0"/>
        </c:dLbls>
        <c:axId val="797032856"/>
        <c:axId val="1"/>
      </c:scatterChart>
      <c:valAx>
        <c:axId val="797032856"/>
        <c:scaling>
          <c:orientation val="minMax"/>
          <c:max val="2020"/>
          <c:min val="1965"/>
        </c:scaling>
        <c:delete val="0"/>
        <c:axPos val="b"/>
        <c:numFmt formatCode="General" sourceLinked="1"/>
        <c:majorTickMark val="out"/>
        <c:minorTickMark val="out"/>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da-DK"/>
          </a:p>
        </c:txPr>
        <c:crossAx val="1"/>
        <c:crosses val="autoZero"/>
        <c:crossBetween val="midCat"/>
      </c:valAx>
      <c:valAx>
        <c:axId val="1"/>
        <c:scaling>
          <c:orientation val="minMax"/>
          <c:max val="9"/>
          <c:min val="2"/>
        </c:scaling>
        <c:delete val="0"/>
        <c:axPos val="l"/>
        <c:title>
          <c:tx>
            <c:rich>
              <a:bodyPr/>
              <a:lstStyle/>
              <a:p>
                <a:pPr>
                  <a:defRPr sz="1100" b="0" i="0" u="none" strike="noStrike" baseline="0">
                    <a:solidFill>
                      <a:srgbClr val="000000"/>
                    </a:solidFill>
                    <a:latin typeface="Calibri"/>
                    <a:ea typeface="Calibri"/>
                    <a:cs typeface="Calibri"/>
                  </a:defRPr>
                </a:pPr>
                <a:r>
                  <a:rPr lang="da-DK" sz="1000" b="1" i="0" u="none" strike="noStrike" baseline="0">
                    <a:solidFill>
                      <a:srgbClr val="000000"/>
                    </a:solidFill>
                    <a:latin typeface="Arial"/>
                    <a:cs typeface="Arial"/>
                  </a:rPr>
                  <a:t>Iltkonc. ved bunden (mg l</a:t>
                </a:r>
                <a:r>
                  <a:rPr lang="da-DK" sz="1000" b="1" i="0" u="none" strike="noStrike" baseline="30000">
                    <a:solidFill>
                      <a:srgbClr val="000000"/>
                    </a:solidFill>
                    <a:latin typeface="Arial"/>
                    <a:cs typeface="Arial"/>
                  </a:rPr>
                  <a:t>-1</a:t>
                </a:r>
                <a:r>
                  <a:rPr lang="da-DK" sz="1000" b="1" i="0" u="none" strike="noStrike" baseline="0">
                    <a:solidFill>
                      <a:srgbClr val="000000"/>
                    </a:solidFill>
                    <a:latin typeface="Arial"/>
                    <a:cs typeface="Arial"/>
                  </a:rPr>
                  <a:t>)</a:t>
                </a:r>
              </a:p>
            </c:rich>
          </c:tx>
          <c:layout>
            <c:manualLayout>
              <c:xMode val="edge"/>
              <c:yMode val="edge"/>
              <c:x val="3.1128404669260701E-2"/>
              <c:y val="0.14545454545454545"/>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da-DK"/>
          </a:p>
        </c:txPr>
        <c:crossAx val="797032856"/>
        <c:crosses val="autoZero"/>
        <c:crossBetween val="midCat"/>
        <c:majorUnit val="1"/>
      </c:valAx>
      <c:spPr>
        <a:noFill/>
        <a:ln w="3175">
          <a:solidFill>
            <a:srgbClr val="000000"/>
          </a:solidFill>
          <a:prstDash val="solid"/>
        </a:ln>
      </c:spPr>
    </c:plotArea>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da-DK"/>
              <a:t>Kattegat</a:t>
            </a:r>
          </a:p>
        </c:rich>
      </c:tx>
      <c:layout>
        <c:manualLayout>
          <c:xMode val="edge"/>
          <c:yMode val="edge"/>
          <c:x val="0.42128394456529505"/>
          <c:y val="0.13090909090909092"/>
        </c:manualLayout>
      </c:layout>
      <c:overlay val="1"/>
    </c:title>
    <c:autoTitleDeleted val="0"/>
    <c:plotArea>
      <c:layout>
        <c:manualLayout>
          <c:layoutTarget val="inner"/>
          <c:xMode val="edge"/>
          <c:yMode val="edge"/>
          <c:x val="0.13813242694061106"/>
          <c:y val="9.4545454545454544E-2"/>
          <c:w val="0.80350270882355457"/>
          <c:h val="0.74181818181818182"/>
        </c:manualLayout>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errBars>
            <c:errDir val="y"/>
            <c:errBarType val="both"/>
            <c:errValType val="cust"/>
            <c:noEndCap val="0"/>
            <c:plus>
              <c:numRef>
                <c:f>[1]Kattegat!$F$2:$F$57</c:f>
                <c:numCache>
                  <c:formatCode>General</c:formatCode>
                  <c:ptCount val="56"/>
                  <c:pt idx="0">
                    <c:v>2.3449518026151224</c:v>
                  </c:pt>
                  <c:pt idx="1">
                    <c:v>0.7500798425468056</c:v>
                  </c:pt>
                  <c:pt idx="2">
                    <c:v>1.1735999113378079</c:v>
                  </c:pt>
                  <c:pt idx="3">
                    <c:v>1.1755801489105162</c:v>
                  </c:pt>
                  <c:pt idx="4">
                    <c:v>2.3421222353864177</c:v>
                  </c:pt>
                  <c:pt idx="5">
                    <c:v>0.95793188066048507</c:v>
                  </c:pt>
                  <c:pt idx="6">
                    <c:v>0.78489397824604135</c:v>
                  </c:pt>
                  <c:pt idx="7">
                    <c:v>0.5729960126988588</c:v>
                  </c:pt>
                  <c:pt idx="8">
                    <c:v>0.32487022182048758</c:v>
                  </c:pt>
                  <c:pt idx="9">
                    <c:v>0.29125169631301168</c:v>
                  </c:pt>
                  <c:pt idx="10">
                    <c:v>0.30279246641129054</c:v>
                  </c:pt>
                  <c:pt idx="11">
                    <c:v>0.31221898865353231</c:v>
                  </c:pt>
                  <c:pt idx="12">
                    <c:v>0.48369226903517987</c:v>
                  </c:pt>
                  <c:pt idx="13">
                    <c:v>0.88735183587779654</c:v>
                  </c:pt>
                  <c:pt idx="14">
                    <c:v>0.68203080050334586</c:v>
                  </c:pt>
                  <c:pt idx="15">
                    <c:v>0.74236725786386126</c:v>
                  </c:pt>
                  <c:pt idx="16">
                    <c:v>0.59013058217538061</c:v>
                  </c:pt>
                  <c:pt idx="17">
                    <c:v>0.68030255520163607</c:v>
                  </c:pt>
                  <c:pt idx="18">
                    <c:v>0.4009886555925451</c:v>
                  </c:pt>
                  <c:pt idx="19">
                    <c:v>0.38107557664426517</c:v>
                  </c:pt>
                  <c:pt idx="20">
                    <c:v>0.37225022992690093</c:v>
                  </c:pt>
                  <c:pt idx="21">
                    <c:v>0.34138591564012755</c:v>
                  </c:pt>
                  <c:pt idx="22">
                    <c:v>0.30690201057770439</c:v>
                  </c:pt>
                  <c:pt idx="23">
                    <c:v>0.2520745642722329</c:v>
                  </c:pt>
                  <c:pt idx="24">
                    <c:v>0.22952376946195005</c:v>
                  </c:pt>
                  <c:pt idx="25">
                    <c:v>0.25183459713869349</c:v>
                  </c:pt>
                  <c:pt idx="26">
                    <c:v>0.2259084584302096</c:v>
                  </c:pt>
                  <c:pt idx="27">
                    <c:v>0.23884211588772061</c:v>
                  </c:pt>
                  <c:pt idx="28">
                    <c:v>0.24546360885653984</c:v>
                  </c:pt>
                  <c:pt idx="29">
                    <c:v>0.24601667870659336</c:v>
                  </c:pt>
                  <c:pt idx="30">
                    <c:v>0.30268971865396116</c:v>
                  </c:pt>
                  <c:pt idx="31">
                    <c:v>0.27580505281493128</c:v>
                  </c:pt>
                  <c:pt idx="32">
                    <c:v>0.26947470561523379</c:v>
                  </c:pt>
                  <c:pt idx="33">
                    <c:v>0.21734740106084377</c:v>
                  </c:pt>
                  <c:pt idx="34">
                    <c:v>0.23254345800520893</c:v>
                  </c:pt>
                  <c:pt idx="35">
                    <c:v>0.2487403054022706</c:v>
                  </c:pt>
                  <c:pt idx="36">
                    <c:v>0.22709198162440367</c:v>
                  </c:pt>
                  <c:pt idx="37">
                    <c:v>0.2301812565574429</c:v>
                  </c:pt>
                  <c:pt idx="38">
                    <c:v>0.24461694238020304</c:v>
                  </c:pt>
                  <c:pt idx="39">
                    <c:v>0.23465294437283865</c:v>
                  </c:pt>
                  <c:pt idx="40">
                    <c:v>0.23097793281289652</c:v>
                  </c:pt>
                  <c:pt idx="41">
                    <c:v>0.30930953471736944</c:v>
                  </c:pt>
                  <c:pt idx="42">
                    <c:v>0.25330006143167832</c:v>
                  </c:pt>
                  <c:pt idx="43">
                    <c:v>0.25219919731509921</c:v>
                  </c:pt>
                  <c:pt idx="44">
                    <c:v>0.28063938937935579</c:v>
                  </c:pt>
                  <c:pt idx="45">
                    <c:v>0.31969926244539787</c:v>
                  </c:pt>
                  <c:pt idx="46">
                    <c:v>0.3432071838173063</c:v>
                  </c:pt>
                  <c:pt idx="47">
                    <c:v>0.35915256071397517</c:v>
                  </c:pt>
                  <c:pt idx="48">
                    <c:v>0.38952371497520688</c:v>
                  </c:pt>
                  <c:pt idx="49">
                    <c:v>0.46063499947483399</c:v>
                  </c:pt>
                  <c:pt idx="50">
                    <c:v>0.46117019998787756</c:v>
                  </c:pt>
                  <c:pt idx="51">
                    <c:v>0.46863142259431351</c:v>
                  </c:pt>
                  <c:pt idx="52">
                    <c:v>0.45198893531281475</c:v>
                  </c:pt>
                  <c:pt idx="53">
                    <c:v>0.41322639583730925</c:v>
                  </c:pt>
                </c:numCache>
              </c:numRef>
            </c:plus>
            <c:minus>
              <c:numRef>
                <c:f>[1]Kattegat!$F$2:$F$57</c:f>
                <c:numCache>
                  <c:formatCode>General</c:formatCode>
                  <c:ptCount val="56"/>
                  <c:pt idx="0">
                    <c:v>2.3449518026151224</c:v>
                  </c:pt>
                  <c:pt idx="1">
                    <c:v>0.7500798425468056</c:v>
                  </c:pt>
                  <c:pt idx="2">
                    <c:v>1.1735999113378079</c:v>
                  </c:pt>
                  <c:pt idx="3">
                    <c:v>1.1755801489105162</c:v>
                  </c:pt>
                  <c:pt idx="4">
                    <c:v>2.3421222353864177</c:v>
                  </c:pt>
                  <c:pt idx="5">
                    <c:v>0.95793188066048507</c:v>
                  </c:pt>
                  <c:pt idx="6">
                    <c:v>0.78489397824604135</c:v>
                  </c:pt>
                  <c:pt idx="7">
                    <c:v>0.5729960126988588</c:v>
                  </c:pt>
                  <c:pt idx="8">
                    <c:v>0.32487022182048758</c:v>
                  </c:pt>
                  <c:pt idx="9">
                    <c:v>0.29125169631301168</c:v>
                  </c:pt>
                  <c:pt idx="10">
                    <c:v>0.30279246641129054</c:v>
                  </c:pt>
                  <c:pt idx="11">
                    <c:v>0.31221898865353231</c:v>
                  </c:pt>
                  <c:pt idx="12">
                    <c:v>0.48369226903517987</c:v>
                  </c:pt>
                  <c:pt idx="13">
                    <c:v>0.88735183587779654</c:v>
                  </c:pt>
                  <c:pt idx="14">
                    <c:v>0.68203080050334586</c:v>
                  </c:pt>
                  <c:pt idx="15">
                    <c:v>0.74236725786386126</c:v>
                  </c:pt>
                  <c:pt idx="16">
                    <c:v>0.59013058217538061</c:v>
                  </c:pt>
                  <c:pt idx="17">
                    <c:v>0.68030255520163607</c:v>
                  </c:pt>
                  <c:pt idx="18">
                    <c:v>0.4009886555925451</c:v>
                  </c:pt>
                  <c:pt idx="19">
                    <c:v>0.38107557664426517</c:v>
                  </c:pt>
                  <c:pt idx="20">
                    <c:v>0.37225022992690093</c:v>
                  </c:pt>
                  <c:pt idx="21">
                    <c:v>0.34138591564012755</c:v>
                  </c:pt>
                  <c:pt idx="22">
                    <c:v>0.30690201057770439</c:v>
                  </c:pt>
                  <c:pt idx="23">
                    <c:v>0.2520745642722329</c:v>
                  </c:pt>
                  <c:pt idx="24">
                    <c:v>0.22952376946195005</c:v>
                  </c:pt>
                  <c:pt idx="25">
                    <c:v>0.25183459713869349</c:v>
                  </c:pt>
                  <c:pt idx="26">
                    <c:v>0.2259084584302096</c:v>
                  </c:pt>
                  <c:pt idx="27">
                    <c:v>0.23884211588772061</c:v>
                  </c:pt>
                  <c:pt idx="28">
                    <c:v>0.24546360885653984</c:v>
                  </c:pt>
                  <c:pt idx="29">
                    <c:v>0.24601667870659336</c:v>
                  </c:pt>
                  <c:pt idx="30">
                    <c:v>0.30268971865396116</c:v>
                  </c:pt>
                  <c:pt idx="31">
                    <c:v>0.27580505281493128</c:v>
                  </c:pt>
                  <c:pt idx="32">
                    <c:v>0.26947470561523379</c:v>
                  </c:pt>
                  <c:pt idx="33">
                    <c:v>0.21734740106084377</c:v>
                  </c:pt>
                  <c:pt idx="34">
                    <c:v>0.23254345800520893</c:v>
                  </c:pt>
                  <c:pt idx="35">
                    <c:v>0.2487403054022706</c:v>
                  </c:pt>
                  <c:pt idx="36">
                    <c:v>0.22709198162440367</c:v>
                  </c:pt>
                  <c:pt idx="37">
                    <c:v>0.2301812565574429</c:v>
                  </c:pt>
                  <c:pt idx="38">
                    <c:v>0.24461694238020304</c:v>
                  </c:pt>
                  <c:pt idx="39">
                    <c:v>0.23465294437283865</c:v>
                  </c:pt>
                  <c:pt idx="40">
                    <c:v>0.23097793281289652</c:v>
                  </c:pt>
                  <c:pt idx="41">
                    <c:v>0.30930953471736944</c:v>
                  </c:pt>
                  <c:pt idx="42">
                    <c:v>0.25330006143167832</c:v>
                  </c:pt>
                  <c:pt idx="43">
                    <c:v>0.25219919731509921</c:v>
                  </c:pt>
                  <c:pt idx="44">
                    <c:v>0.28063938937935579</c:v>
                  </c:pt>
                  <c:pt idx="45">
                    <c:v>0.31969926244539787</c:v>
                  </c:pt>
                  <c:pt idx="46">
                    <c:v>0.3432071838173063</c:v>
                  </c:pt>
                  <c:pt idx="47">
                    <c:v>0.35915256071397517</c:v>
                  </c:pt>
                  <c:pt idx="48">
                    <c:v>0.38952371497520688</c:v>
                  </c:pt>
                  <c:pt idx="49">
                    <c:v>0.46063499947483399</c:v>
                  </c:pt>
                  <c:pt idx="50">
                    <c:v>0.46117019998787756</c:v>
                  </c:pt>
                  <c:pt idx="51">
                    <c:v>0.46863142259431351</c:v>
                  </c:pt>
                  <c:pt idx="52">
                    <c:v>0.45198893531281475</c:v>
                  </c:pt>
                  <c:pt idx="53">
                    <c:v>0.41322639583730925</c:v>
                  </c:pt>
                </c:numCache>
              </c:numRef>
            </c:minus>
            <c:spPr>
              <a:ln w="12700">
                <a:solidFill>
                  <a:srgbClr val="000000"/>
                </a:solidFill>
                <a:prstDash val="solid"/>
              </a:ln>
            </c:spPr>
          </c:errBars>
          <c:xVal>
            <c:numRef>
              <c:f>[1]Kattegat!$C$3:$C$57</c:f>
              <c:numCache>
                <c:formatCode>General</c:formatCode>
                <c:ptCount val="55"/>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numCache>
            </c:numRef>
          </c:xVal>
          <c:yVal>
            <c:numRef>
              <c:f>[1]Kattegat!$D$3:$D$57</c:f>
              <c:numCache>
                <c:formatCode>General</c:formatCode>
                <c:ptCount val="55"/>
                <c:pt idx="0">
                  <c:v>6.8005268822870839</c:v>
                </c:pt>
                <c:pt idx="1">
                  <c:v>6.6548613481483132</c:v>
                </c:pt>
                <c:pt idx="2">
                  <c:v>6.6195155398780487</c:v>
                </c:pt>
                <c:pt idx="3">
                  <c:v>5.5739292652914818</c:v>
                </c:pt>
                <c:pt idx="4">
                  <c:v>7.545364140934673</c:v>
                </c:pt>
                <c:pt idx="5">
                  <c:v>7.747374579076336</c:v>
                </c:pt>
                <c:pt idx="6">
                  <c:v>6.3496215069438895</c:v>
                </c:pt>
                <c:pt idx="7">
                  <c:v>6.9733291715525221</c:v>
                </c:pt>
                <c:pt idx="8">
                  <c:v>6.9256990501302624</c:v>
                </c:pt>
                <c:pt idx="9">
                  <c:v>7.2955793034428806</c:v>
                </c:pt>
                <c:pt idx="10">
                  <c:v>6.8118028874327115</c:v>
                </c:pt>
                <c:pt idx="11">
                  <c:v>6.5509404116482175</c:v>
                </c:pt>
                <c:pt idx="12">
                  <c:v>6.5993299017969136</c:v>
                </c:pt>
                <c:pt idx="13">
                  <c:v>6.4366667912819171</c:v>
                </c:pt>
                <c:pt idx="14">
                  <c:v>6.8731356333232272</c:v>
                </c:pt>
                <c:pt idx="15">
                  <c:v>7.163788643330621</c:v>
                </c:pt>
                <c:pt idx="16">
                  <c:v>6.3775343070822554</c:v>
                </c:pt>
                <c:pt idx="17">
                  <c:v>6.2286670084347895</c:v>
                </c:pt>
                <c:pt idx="18">
                  <c:v>6.5417643786427195</c:v>
                </c:pt>
                <c:pt idx="19">
                  <c:v>6.3473867292109327</c:v>
                </c:pt>
                <c:pt idx="20">
                  <c:v>5.790749768458392</c:v>
                </c:pt>
                <c:pt idx="21">
                  <c:v>5.8202685496348554</c:v>
                </c:pt>
                <c:pt idx="22">
                  <c:v>6.0529435319851235</c:v>
                </c:pt>
                <c:pt idx="23">
                  <c:v>5.7642770273461661</c:v>
                </c:pt>
                <c:pt idx="24">
                  <c:v>6.0971492781062091</c:v>
                </c:pt>
                <c:pt idx="25">
                  <c:v>6.2585979090888317</c:v>
                </c:pt>
                <c:pt idx="26">
                  <c:v>6.9106453866025612</c:v>
                </c:pt>
                <c:pt idx="27">
                  <c:v>6.3923366794747496</c:v>
                </c:pt>
                <c:pt idx="28">
                  <c:v>5.9750389229174763</c:v>
                </c:pt>
                <c:pt idx="29">
                  <c:v>6.917391053183306</c:v>
                </c:pt>
                <c:pt idx="30">
                  <c:v>6.7926071266924133</c:v>
                </c:pt>
                <c:pt idx="31">
                  <c:v>6.560085860844783</c:v>
                </c:pt>
                <c:pt idx="32">
                  <c:v>5.6192436118228963</c:v>
                </c:pt>
                <c:pt idx="33">
                  <c:v>5.5434141078572541</c:v>
                </c:pt>
                <c:pt idx="34">
                  <c:v>6.369576166948705</c:v>
                </c:pt>
                <c:pt idx="35">
                  <c:v>4.7849100745221786</c:v>
                </c:pt>
                <c:pt idx="36">
                  <c:v>5.892672261959393</c:v>
                </c:pt>
                <c:pt idx="37">
                  <c:v>6.1968793139378313</c:v>
                </c:pt>
                <c:pt idx="38">
                  <c:v>6.4725921037460727</c:v>
                </c:pt>
                <c:pt idx="39">
                  <c:v>6.2929449229720955</c:v>
                </c:pt>
                <c:pt idx="40">
                  <c:v>6.1277269342613696</c:v>
                </c:pt>
                <c:pt idx="41">
                  <c:v>6.3960285997104158</c:v>
                </c:pt>
                <c:pt idx="42">
                  <c:v>6.5824095718954334</c:v>
                </c:pt>
                <c:pt idx="43">
                  <c:v>6.7534794993780309</c:v>
                </c:pt>
                <c:pt idx="44">
                  <c:v>6.6155607750315255</c:v>
                </c:pt>
                <c:pt idx="45">
                  <c:v>6.6735577227858371</c:v>
                </c:pt>
                <c:pt idx="46">
                  <c:v>6.8531361009933791</c:v>
                </c:pt>
                <c:pt idx="47">
                  <c:v>6.6077527314151734</c:v>
                </c:pt>
                <c:pt idx="48">
                  <c:v>6.6405581697589673</c:v>
                </c:pt>
                <c:pt idx="49">
                  <c:v>6.3157646335875066</c:v>
                </c:pt>
                <c:pt idx="50">
                  <c:v>6.4895447852286274</c:v>
                </c:pt>
                <c:pt idx="51">
                  <c:v>7.3510545648561836</c:v>
                </c:pt>
                <c:pt idx="52">
                  <c:v>6.6832201855241502</c:v>
                </c:pt>
              </c:numCache>
            </c:numRef>
          </c:yVal>
          <c:smooth val="0"/>
          <c:extLst>
            <c:ext xmlns:c16="http://schemas.microsoft.com/office/drawing/2014/chart" uri="{C3380CC4-5D6E-409C-BE32-E72D297353CC}">
              <c16:uniqueId val="{00000000-3865-4747-B3CB-AD1827E336A9}"/>
            </c:ext>
          </c:extLst>
        </c:ser>
        <c:ser>
          <c:idx val="1"/>
          <c:order val="1"/>
          <c:spPr>
            <a:ln w="38100">
              <a:solidFill>
                <a:srgbClr val="FF0000"/>
              </a:solidFill>
              <a:prstDash val="solid"/>
            </a:ln>
          </c:spPr>
          <c:marker>
            <c:symbol val="none"/>
          </c:marker>
          <c:xVal>
            <c:numRef>
              <c:f>[1]Trendfigurer!$N$4:$O$4</c:f>
              <c:numCache>
                <c:formatCode>General</c:formatCode>
                <c:ptCount val="2"/>
                <c:pt idx="0">
                  <c:v>2010</c:v>
                </c:pt>
                <c:pt idx="1">
                  <c:v>2019</c:v>
                </c:pt>
              </c:numCache>
            </c:numRef>
          </c:xVal>
          <c:yVal>
            <c:numRef>
              <c:f>[1]Trendfigurer!$P$4:$Q$4</c:f>
              <c:numCache>
                <c:formatCode>General</c:formatCode>
                <c:ptCount val="2"/>
                <c:pt idx="0">
                  <c:v>6.6433606699715471</c:v>
                </c:pt>
                <c:pt idx="1">
                  <c:v>6.753365163740332</c:v>
                </c:pt>
              </c:numCache>
            </c:numRef>
          </c:yVal>
          <c:smooth val="0"/>
          <c:extLst>
            <c:ext xmlns:c16="http://schemas.microsoft.com/office/drawing/2014/chart" uri="{C3380CC4-5D6E-409C-BE32-E72D297353CC}">
              <c16:uniqueId val="{00000001-3865-4747-B3CB-AD1827E336A9}"/>
            </c:ext>
          </c:extLst>
        </c:ser>
        <c:dLbls>
          <c:showLegendKey val="0"/>
          <c:showVal val="0"/>
          <c:showCatName val="0"/>
          <c:showSerName val="0"/>
          <c:showPercent val="0"/>
          <c:showBubbleSize val="0"/>
        </c:dLbls>
        <c:axId val="804043096"/>
        <c:axId val="1"/>
      </c:scatterChart>
      <c:valAx>
        <c:axId val="804043096"/>
        <c:scaling>
          <c:orientation val="minMax"/>
          <c:max val="2020"/>
          <c:min val="1965"/>
        </c:scaling>
        <c:delete val="0"/>
        <c:axPos val="b"/>
        <c:numFmt formatCode="General" sourceLinked="1"/>
        <c:majorTickMark val="out"/>
        <c:minorTickMark val="out"/>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da-DK"/>
          </a:p>
        </c:txPr>
        <c:crossAx val="1"/>
        <c:crosses val="autoZero"/>
        <c:crossBetween val="midCat"/>
      </c:valAx>
      <c:valAx>
        <c:axId val="1"/>
        <c:scaling>
          <c:orientation val="minMax"/>
          <c:max val="9"/>
          <c:min val="4"/>
        </c:scaling>
        <c:delete val="0"/>
        <c:axPos val="l"/>
        <c:title>
          <c:tx>
            <c:rich>
              <a:bodyPr/>
              <a:lstStyle/>
              <a:p>
                <a:pPr>
                  <a:defRPr sz="1100" b="0" i="0" u="none" strike="noStrike" baseline="0">
                    <a:solidFill>
                      <a:srgbClr val="000000"/>
                    </a:solidFill>
                    <a:latin typeface="Calibri"/>
                    <a:ea typeface="Calibri"/>
                    <a:cs typeface="Calibri"/>
                  </a:defRPr>
                </a:pPr>
                <a:r>
                  <a:rPr lang="da-DK" sz="1000" b="1" i="0" u="none" strike="noStrike" baseline="0">
                    <a:solidFill>
                      <a:srgbClr val="000000"/>
                    </a:solidFill>
                    <a:latin typeface="Arial"/>
                    <a:cs typeface="Arial"/>
                  </a:rPr>
                  <a:t>Iltkonc. ved bunden (mg l</a:t>
                </a:r>
                <a:r>
                  <a:rPr lang="da-DK" sz="1000" b="1" i="0" u="none" strike="noStrike" baseline="30000">
                    <a:solidFill>
                      <a:srgbClr val="000000"/>
                    </a:solidFill>
                    <a:latin typeface="Arial"/>
                    <a:cs typeface="Arial"/>
                  </a:rPr>
                  <a:t>-1</a:t>
                </a:r>
                <a:r>
                  <a:rPr lang="da-DK" sz="1000" b="1" i="0" u="none" strike="noStrike" baseline="0">
                    <a:solidFill>
                      <a:srgbClr val="000000"/>
                    </a:solidFill>
                    <a:latin typeface="Arial"/>
                    <a:cs typeface="Arial"/>
                  </a:rPr>
                  <a:t>)</a:t>
                </a:r>
              </a:p>
            </c:rich>
          </c:tx>
          <c:layout>
            <c:manualLayout>
              <c:xMode val="edge"/>
              <c:yMode val="edge"/>
              <c:x val="3.1128404669260701E-2"/>
              <c:y val="0.14545454545454545"/>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da-DK"/>
          </a:p>
        </c:txPr>
        <c:crossAx val="804043096"/>
        <c:crosses val="autoZero"/>
        <c:crossBetween val="midCat"/>
        <c:majorUnit val="1"/>
      </c:valAx>
      <c:spPr>
        <a:noFill/>
        <a:ln w="3175">
          <a:solidFill>
            <a:srgbClr val="000000"/>
          </a:solidFill>
          <a:prstDash val="solid"/>
        </a:ln>
      </c:spPr>
    </c:plotArea>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da-DK"/>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da-DK"/>
              <a:t>Lillebælt og Femern Bælt</a:t>
            </a:r>
          </a:p>
        </c:rich>
      </c:tx>
      <c:layout>
        <c:manualLayout>
          <c:xMode val="edge"/>
          <c:yMode val="edge"/>
          <c:x val="0.28639419099849872"/>
          <c:y val="0.13575757575757577"/>
        </c:manualLayout>
      </c:layout>
      <c:overlay val="1"/>
    </c:title>
    <c:autoTitleDeleted val="0"/>
    <c:plotArea>
      <c:layout>
        <c:manualLayout>
          <c:layoutTarget val="inner"/>
          <c:xMode val="edge"/>
          <c:yMode val="edge"/>
          <c:x val="0.1167316284005164"/>
          <c:y val="9.4545454545454544E-2"/>
          <c:w val="0.82490350736364926"/>
          <c:h val="0.74181818181818182"/>
        </c:manualLayout>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errBars>
            <c:errDir val="y"/>
            <c:errBarType val="both"/>
            <c:errValType val="cust"/>
            <c:noEndCap val="0"/>
            <c:plus>
              <c:numRef>
                <c:f>'[1]Sydl. Bælth.'!$F$2:$F$62</c:f>
                <c:numCache>
                  <c:formatCode>General</c:formatCode>
                  <c:ptCount val="61"/>
                  <c:pt idx="0">
                    <c:v>4.0330619439769562</c:v>
                  </c:pt>
                  <c:pt idx="1">
                    <c:v>2.8636908230685139</c:v>
                  </c:pt>
                  <c:pt idx="2">
                    <c:v>2.8719329009188113</c:v>
                  </c:pt>
                  <c:pt idx="3">
                    <c:v>2.8627621754529842</c:v>
                  </c:pt>
                  <c:pt idx="4">
                    <c:v>2.8662268157886603</c:v>
                  </c:pt>
                  <c:pt idx="5">
                    <c:v>4.0326458630168283</c:v>
                  </c:pt>
                  <c:pt idx="6">
                    <c:v>2.8584469408120077</c:v>
                  </c:pt>
                  <c:pt idx="7">
                    <c:v>2.8659001349035282</c:v>
                  </c:pt>
                  <c:pt idx="8">
                    <c:v>2.8655318447484621</c:v>
                  </c:pt>
                  <c:pt idx="9">
                    <c:v>2.3378581886691299</c:v>
                  </c:pt>
                  <c:pt idx="10">
                    <c:v>2.0373548564647082</c:v>
                  </c:pt>
                  <c:pt idx="11">
                    <c:v>1.534723937620043</c:v>
                  </c:pt>
                  <c:pt idx="12">
                    <c:v>1.817432333457089</c:v>
                  </c:pt>
                  <c:pt idx="13">
                    <c:v>1.8479891319903399</c:v>
                  </c:pt>
                  <c:pt idx="14">
                    <c:v>1.6830045622561303</c:v>
                  </c:pt>
                  <c:pt idx="15">
                    <c:v>1.673704743709123</c:v>
                  </c:pt>
                  <c:pt idx="16">
                    <c:v>1.0696846047008386</c:v>
                  </c:pt>
                  <c:pt idx="17">
                    <c:v>1.057720105374794</c:v>
                  </c:pt>
                  <c:pt idx="18">
                    <c:v>1.0618676935218923</c:v>
                  </c:pt>
                  <c:pt idx="19">
                    <c:v>1.1387077643756232</c:v>
                  </c:pt>
                  <c:pt idx="20">
                    <c:v>1.3720269757713899</c:v>
                  </c:pt>
                  <c:pt idx="21">
                    <c:v>1.2499400437087977</c:v>
                  </c:pt>
                  <c:pt idx="22">
                    <c:v>1.0836174541458368</c:v>
                  </c:pt>
                  <c:pt idx="23">
                    <c:v>1.0592117684495965</c:v>
                  </c:pt>
                  <c:pt idx="24">
                    <c:v>0.94046636963242081</c:v>
                  </c:pt>
                  <c:pt idx="25">
                    <c:v>0.80453776981265313</c:v>
                  </c:pt>
                  <c:pt idx="26">
                    <c:v>0.84391742660933144</c:v>
                  </c:pt>
                  <c:pt idx="27">
                    <c:v>0.93045715271832874</c:v>
                  </c:pt>
                  <c:pt idx="28">
                    <c:v>0.87834459592265135</c:v>
                  </c:pt>
                  <c:pt idx="29">
                    <c:v>0.85273802393053644</c:v>
                  </c:pt>
                  <c:pt idx="30">
                    <c:v>0.77104849801202191</c:v>
                  </c:pt>
                  <c:pt idx="31">
                    <c:v>0.71241369811039945</c:v>
                  </c:pt>
                  <c:pt idx="32">
                    <c:v>0.76128647256017357</c:v>
                  </c:pt>
                  <c:pt idx="33">
                    <c:v>0.66943435771648307</c:v>
                  </c:pt>
                  <c:pt idx="34">
                    <c:v>0.58635688411928533</c:v>
                  </c:pt>
                  <c:pt idx="35">
                    <c:v>0.62714423053726709</c:v>
                  </c:pt>
                  <c:pt idx="36">
                    <c:v>0.69712672747779658</c:v>
                  </c:pt>
                  <c:pt idx="37">
                    <c:v>0.69036675486374866</c:v>
                  </c:pt>
                  <c:pt idx="38">
                    <c:v>0.71910420335172309</c:v>
                  </c:pt>
                  <c:pt idx="39">
                    <c:v>0.71496249146681834</c:v>
                  </c:pt>
                  <c:pt idx="40">
                    <c:v>0.71488091607630422</c:v>
                  </c:pt>
                  <c:pt idx="41">
                    <c:v>0.69721721294277827</c:v>
                  </c:pt>
                  <c:pt idx="42">
                    <c:v>0.73207888391569931</c:v>
                  </c:pt>
                  <c:pt idx="43">
                    <c:v>0.68787899025019472</c:v>
                  </c:pt>
                  <c:pt idx="44">
                    <c:v>0.71448544998402674</c:v>
                  </c:pt>
                  <c:pt idx="45">
                    <c:v>0.80170971413827374</c:v>
                  </c:pt>
                  <c:pt idx="46">
                    <c:v>0.78741038242466144</c:v>
                  </c:pt>
                  <c:pt idx="47">
                    <c:v>0.82300885971185811</c:v>
                  </c:pt>
                  <c:pt idx="48">
                    <c:v>0.91555679240022392</c:v>
                  </c:pt>
                  <c:pt idx="49">
                    <c:v>0.92559239339610555</c:v>
                  </c:pt>
                  <c:pt idx="50">
                    <c:v>0.8962164931136688</c:v>
                  </c:pt>
                  <c:pt idx="51">
                    <c:v>1.1608428395483008</c:v>
                  </c:pt>
                  <c:pt idx="52">
                    <c:v>1.1604505264583214</c:v>
                  </c:pt>
                  <c:pt idx="53">
                    <c:v>1.320931820179047</c:v>
                  </c:pt>
                  <c:pt idx="54">
                    <c:v>1.3192592455077901</c:v>
                  </c:pt>
                  <c:pt idx="55">
                    <c:v>1.3254838146685379</c:v>
                  </c:pt>
                  <c:pt idx="56">
                    <c:v>1.2674641404768661</c:v>
                  </c:pt>
                  <c:pt idx="57">
                    <c:v>1.3244039170689481</c:v>
                  </c:pt>
                  <c:pt idx="58">
                    <c:v>1.2515840101537297</c:v>
                  </c:pt>
                  <c:pt idx="59">
                    <c:v>1.2530971957310113</c:v>
                  </c:pt>
                  <c:pt idx="60">
                    <c:v>1.2075075291051196</c:v>
                  </c:pt>
                </c:numCache>
              </c:numRef>
            </c:plus>
            <c:minus>
              <c:numRef>
                <c:f>'[1]Sydl. Bælth.'!$F$2:$F$62</c:f>
                <c:numCache>
                  <c:formatCode>General</c:formatCode>
                  <c:ptCount val="61"/>
                  <c:pt idx="0">
                    <c:v>4.0330619439769562</c:v>
                  </c:pt>
                  <c:pt idx="1">
                    <c:v>2.8636908230685139</c:v>
                  </c:pt>
                  <c:pt idx="2">
                    <c:v>2.8719329009188113</c:v>
                  </c:pt>
                  <c:pt idx="3">
                    <c:v>2.8627621754529842</c:v>
                  </c:pt>
                  <c:pt idx="4">
                    <c:v>2.8662268157886603</c:v>
                  </c:pt>
                  <c:pt idx="5">
                    <c:v>4.0326458630168283</c:v>
                  </c:pt>
                  <c:pt idx="6">
                    <c:v>2.8584469408120077</c:v>
                  </c:pt>
                  <c:pt idx="7">
                    <c:v>2.8659001349035282</c:v>
                  </c:pt>
                  <c:pt idx="8">
                    <c:v>2.8655318447484621</c:v>
                  </c:pt>
                  <c:pt idx="9">
                    <c:v>2.3378581886691299</c:v>
                  </c:pt>
                  <c:pt idx="10">
                    <c:v>2.0373548564647082</c:v>
                  </c:pt>
                  <c:pt idx="11">
                    <c:v>1.534723937620043</c:v>
                  </c:pt>
                  <c:pt idx="12">
                    <c:v>1.817432333457089</c:v>
                  </c:pt>
                  <c:pt idx="13">
                    <c:v>1.8479891319903399</c:v>
                  </c:pt>
                  <c:pt idx="14">
                    <c:v>1.6830045622561303</c:v>
                  </c:pt>
                  <c:pt idx="15">
                    <c:v>1.673704743709123</c:v>
                  </c:pt>
                  <c:pt idx="16">
                    <c:v>1.0696846047008386</c:v>
                  </c:pt>
                  <c:pt idx="17">
                    <c:v>1.057720105374794</c:v>
                  </c:pt>
                  <c:pt idx="18">
                    <c:v>1.0618676935218923</c:v>
                  </c:pt>
                  <c:pt idx="19">
                    <c:v>1.1387077643756232</c:v>
                  </c:pt>
                  <c:pt idx="20">
                    <c:v>1.3720269757713899</c:v>
                  </c:pt>
                  <c:pt idx="21">
                    <c:v>1.2499400437087977</c:v>
                  </c:pt>
                  <c:pt idx="22">
                    <c:v>1.0836174541458368</c:v>
                  </c:pt>
                  <c:pt idx="23">
                    <c:v>1.0592117684495965</c:v>
                  </c:pt>
                  <c:pt idx="24">
                    <c:v>0.94046636963242081</c:v>
                  </c:pt>
                  <c:pt idx="25">
                    <c:v>0.80453776981265313</c:v>
                  </c:pt>
                  <c:pt idx="26">
                    <c:v>0.84391742660933144</c:v>
                  </c:pt>
                  <c:pt idx="27">
                    <c:v>0.93045715271832874</c:v>
                  </c:pt>
                  <c:pt idx="28">
                    <c:v>0.87834459592265135</c:v>
                  </c:pt>
                  <c:pt idx="29">
                    <c:v>0.85273802393053644</c:v>
                  </c:pt>
                  <c:pt idx="30">
                    <c:v>0.77104849801202191</c:v>
                  </c:pt>
                  <c:pt idx="31">
                    <c:v>0.71241369811039945</c:v>
                  </c:pt>
                  <c:pt idx="32">
                    <c:v>0.76128647256017357</c:v>
                  </c:pt>
                  <c:pt idx="33">
                    <c:v>0.66943435771648307</c:v>
                  </c:pt>
                  <c:pt idx="34">
                    <c:v>0.58635688411928533</c:v>
                  </c:pt>
                  <c:pt idx="35">
                    <c:v>0.62714423053726709</c:v>
                  </c:pt>
                  <c:pt idx="36">
                    <c:v>0.69712672747779658</c:v>
                  </c:pt>
                  <c:pt idx="37">
                    <c:v>0.69036675486374866</c:v>
                  </c:pt>
                  <c:pt idx="38">
                    <c:v>0.71910420335172309</c:v>
                  </c:pt>
                  <c:pt idx="39">
                    <c:v>0.71496249146681834</c:v>
                  </c:pt>
                  <c:pt idx="40">
                    <c:v>0.71488091607630422</c:v>
                  </c:pt>
                  <c:pt idx="41">
                    <c:v>0.69721721294277827</c:v>
                  </c:pt>
                  <c:pt idx="42">
                    <c:v>0.73207888391569931</c:v>
                  </c:pt>
                  <c:pt idx="43">
                    <c:v>0.68787899025019472</c:v>
                  </c:pt>
                  <c:pt idx="44">
                    <c:v>0.71448544998402674</c:v>
                  </c:pt>
                  <c:pt idx="45">
                    <c:v>0.80170971413827374</c:v>
                  </c:pt>
                  <c:pt idx="46">
                    <c:v>0.78741038242466144</c:v>
                  </c:pt>
                  <c:pt idx="47">
                    <c:v>0.82300885971185811</c:v>
                  </c:pt>
                  <c:pt idx="48">
                    <c:v>0.91555679240022392</c:v>
                  </c:pt>
                  <c:pt idx="49">
                    <c:v>0.92559239339610555</c:v>
                  </c:pt>
                  <c:pt idx="50">
                    <c:v>0.8962164931136688</c:v>
                  </c:pt>
                  <c:pt idx="51">
                    <c:v>1.1608428395483008</c:v>
                  </c:pt>
                  <c:pt idx="52">
                    <c:v>1.1604505264583214</c:v>
                  </c:pt>
                  <c:pt idx="53">
                    <c:v>1.320931820179047</c:v>
                  </c:pt>
                  <c:pt idx="54">
                    <c:v>1.3192592455077901</c:v>
                  </c:pt>
                  <c:pt idx="55">
                    <c:v>1.3254838146685379</c:v>
                  </c:pt>
                  <c:pt idx="56">
                    <c:v>1.2674641404768661</c:v>
                  </c:pt>
                  <c:pt idx="57">
                    <c:v>1.3244039170689481</c:v>
                  </c:pt>
                  <c:pt idx="58">
                    <c:v>1.2515840101537297</c:v>
                  </c:pt>
                  <c:pt idx="59">
                    <c:v>1.2530971957310113</c:v>
                  </c:pt>
                  <c:pt idx="60">
                    <c:v>1.2075075291051196</c:v>
                  </c:pt>
                </c:numCache>
              </c:numRef>
            </c:minus>
            <c:spPr>
              <a:ln w="12700">
                <a:solidFill>
                  <a:srgbClr val="000000"/>
                </a:solidFill>
                <a:prstDash val="solid"/>
              </a:ln>
            </c:spPr>
          </c:errBars>
          <c:xVal>
            <c:numRef>
              <c:f>'[1]Sydl. Bælth.'!$C$2:$C$62</c:f>
              <c:numCache>
                <c:formatCode>General</c:formatCode>
                <c:ptCount val="61"/>
                <c:pt idx="0">
                  <c:v>1902</c:v>
                </c:pt>
                <c:pt idx="1">
                  <c:v>1904</c:v>
                </c:pt>
                <c:pt idx="2">
                  <c:v>1926</c:v>
                </c:pt>
                <c:pt idx="3">
                  <c:v>1931</c:v>
                </c:pt>
                <c:pt idx="4">
                  <c:v>1938</c:v>
                </c:pt>
                <c:pt idx="5">
                  <c:v>1963</c:v>
                </c:pt>
                <c:pt idx="6">
                  <c:v>1964</c:v>
                </c:pt>
                <c:pt idx="7">
                  <c:v>1965</c:v>
                </c:pt>
                <c:pt idx="8">
                  <c:v>1966</c:v>
                </c:pt>
                <c:pt idx="9">
                  <c:v>1968</c:v>
                </c:pt>
                <c:pt idx="10">
                  <c:v>1969</c:v>
                </c:pt>
                <c:pt idx="11">
                  <c:v>1970</c:v>
                </c:pt>
                <c:pt idx="12">
                  <c:v>1971</c:v>
                </c:pt>
                <c:pt idx="13">
                  <c:v>1972</c:v>
                </c:pt>
                <c:pt idx="14">
                  <c:v>1973</c:v>
                </c:pt>
                <c:pt idx="15">
                  <c:v>1974</c:v>
                </c:pt>
                <c:pt idx="16">
                  <c:v>1975</c:v>
                </c:pt>
                <c:pt idx="17">
                  <c:v>1976</c:v>
                </c:pt>
                <c:pt idx="18">
                  <c:v>1977</c:v>
                </c:pt>
                <c:pt idx="19">
                  <c:v>1978</c:v>
                </c:pt>
                <c:pt idx="20">
                  <c:v>1979</c:v>
                </c:pt>
                <c:pt idx="21">
                  <c:v>1980</c:v>
                </c:pt>
                <c:pt idx="22">
                  <c:v>1981</c:v>
                </c:pt>
                <c:pt idx="23">
                  <c:v>1982</c:v>
                </c:pt>
                <c:pt idx="24">
                  <c:v>1983</c:v>
                </c:pt>
                <c:pt idx="25">
                  <c:v>1984</c:v>
                </c:pt>
                <c:pt idx="26">
                  <c:v>1985</c:v>
                </c:pt>
                <c:pt idx="27">
                  <c:v>1986</c:v>
                </c:pt>
                <c:pt idx="28">
                  <c:v>1987</c:v>
                </c:pt>
                <c:pt idx="29">
                  <c:v>1988</c:v>
                </c:pt>
                <c:pt idx="30">
                  <c:v>1989</c:v>
                </c:pt>
                <c:pt idx="31">
                  <c:v>1990</c:v>
                </c:pt>
                <c:pt idx="32">
                  <c:v>1991</c:v>
                </c:pt>
                <c:pt idx="33">
                  <c:v>1992</c:v>
                </c:pt>
                <c:pt idx="34">
                  <c:v>1993</c:v>
                </c:pt>
                <c:pt idx="35">
                  <c:v>1994</c:v>
                </c:pt>
                <c:pt idx="36">
                  <c:v>1995</c:v>
                </c:pt>
                <c:pt idx="37">
                  <c:v>1996</c:v>
                </c:pt>
                <c:pt idx="38">
                  <c:v>1997</c:v>
                </c:pt>
                <c:pt idx="39">
                  <c:v>1998</c:v>
                </c:pt>
                <c:pt idx="40">
                  <c:v>1999</c:v>
                </c:pt>
                <c:pt idx="41">
                  <c:v>2000</c:v>
                </c:pt>
                <c:pt idx="42">
                  <c:v>2001</c:v>
                </c:pt>
                <c:pt idx="43">
                  <c:v>2002</c:v>
                </c:pt>
                <c:pt idx="44">
                  <c:v>2003</c:v>
                </c:pt>
                <c:pt idx="45">
                  <c:v>2004</c:v>
                </c:pt>
                <c:pt idx="46">
                  <c:v>2005</c:v>
                </c:pt>
                <c:pt idx="47">
                  <c:v>2006</c:v>
                </c:pt>
                <c:pt idx="48">
                  <c:v>2007</c:v>
                </c:pt>
                <c:pt idx="49">
                  <c:v>2008</c:v>
                </c:pt>
                <c:pt idx="50">
                  <c:v>2009</c:v>
                </c:pt>
                <c:pt idx="51">
                  <c:v>2010</c:v>
                </c:pt>
                <c:pt idx="52">
                  <c:v>2011</c:v>
                </c:pt>
                <c:pt idx="53">
                  <c:v>2012</c:v>
                </c:pt>
                <c:pt idx="54">
                  <c:v>2013</c:v>
                </c:pt>
                <c:pt idx="55">
                  <c:v>2014</c:v>
                </c:pt>
                <c:pt idx="56">
                  <c:v>2015</c:v>
                </c:pt>
                <c:pt idx="57">
                  <c:v>2016</c:v>
                </c:pt>
                <c:pt idx="58">
                  <c:v>2017</c:v>
                </c:pt>
                <c:pt idx="59">
                  <c:v>2018</c:v>
                </c:pt>
                <c:pt idx="60">
                  <c:v>2019</c:v>
                </c:pt>
              </c:numCache>
            </c:numRef>
          </c:xVal>
          <c:yVal>
            <c:numRef>
              <c:f>'[1]Sydl. Bælth.'!$D$2:$D$62</c:f>
              <c:numCache>
                <c:formatCode>General</c:formatCode>
                <c:ptCount val="61"/>
                <c:pt idx="0">
                  <c:v>8.634146477132429</c:v>
                </c:pt>
                <c:pt idx="1">
                  <c:v>7.1188588212456763</c:v>
                </c:pt>
                <c:pt idx="2">
                  <c:v>6.7564019359755809</c:v>
                </c:pt>
                <c:pt idx="3">
                  <c:v>3.3549506864410148</c:v>
                </c:pt>
                <c:pt idx="4">
                  <c:v>5.6312158148664526</c:v>
                </c:pt>
                <c:pt idx="5">
                  <c:v>5.8278451369684534</c:v>
                </c:pt>
                <c:pt idx="6">
                  <c:v>2.115458160275411</c:v>
                </c:pt>
                <c:pt idx="7">
                  <c:v>5.6669487716928435</c:v>
                </c:pt>
                <c:pt idx="8">
                  <c:v>1.0200499270981713</c:v>
                </c:pt>
                <c:pt idx="9">
                  <c:v>5.5482648547455264</c:v>
                </c:pt>
                <c:pt idx="10">
                  <c:v>4.9426498455603749</c:v>
                </c:pt>
                <c:pt idx="11">
                  <c:v>6.0037116844379588</c:v>
                </c:pt>
                <c:pt idx="12">
                  <c:v>5.9539521516560701</c:v>
                </c:pt>
                <c:pt idx="13">
                  <c:v>4.2587819610516151</c:v>
                </c:pt>
                <c:pt idx="14">
                  <c:v>4.8727470672846556</c:v>
                </c:pt>
                <c:pt idx="15">
                  <c:v>3.5031982712906427</c:v>
                </c:pt>
                <c:pt idx="16">
                  <c:v>4.458785083634849</c:v>
                </c:pt>
                <c:pt idx="17">
                  <c:v>4.4833541343885557</c:v>
                </c:pt>
                <c:pt idx="18">
                  <c:v>4.8286626840053808</c:v>
                </c:pt>
                <c:pt idx="19">
                  <c:v>4.922089692114052</c:v>
                </c:pt>
                <c:pt idx="20">
                  <c:v>6.1894619057504014</c:v>
                </c:pt>
                <c:pt idx="21">
                  <c:v>5.5386585612548878</c:v>
                </c:pt>
                <c:pt idx="22">
                  <c:v>3.0697483522226947</c:v>
                </c:pt>
                <c:pt idx="23">
                  <c:v>4.5875534197602743</c:v>
                </c:pt>
                <c:pt idx="24">
                  <c:v>4.5613677200573823</c:v>
                </c:pt>
                <c:pt idx="25">
                  <c:v>4.1877502594690412</c:v>
                </c:pt>
                <c:pt idx="26">
                  <c:v>4.9252337860537665</c:v>
                </c:pt>
                <c:pt idx="27">
                  <c:v>4.5038648265362022</c:v>
                </c:pt>
                <c:pt idx="28">
                  <c:v>4.1674826677632781</c:v>
                </c:pt>
                <c:pt idx="29">
                  <c:v>3.6095897222489923</c:v>
                </c:pt>
                <c:pt idx="30">
                  <c:v>4.5967474727889561</c:v>
                </c:pt>
                <c:pt idx="31">
                  <c:v>4.4367372748579585</c:v>
                </c:pt>
                <c:pt idx="32">
                  <c:v>3.5759387632516004</c:v>
                </c:pt>
                <c:pt idx="33">
                  <c:v>3.9063546631863129</c:v>
                </c:pt>
                <c:pt idx="34">
                  <c:v>3.6696352100684551</c:v>
                </c:pt>
                <c:pt idx="35">
                  <c:v>5.3715827205736417</c:v>
                </c:pt>
                <c:pt idx="36">
                  <c:v>4.2247797475262194</c:v>
                </c:pt>
                <c:pt idx="37">
                  <c:v>4.6396894911196807</c:v>
                </c:pt>
                <c:pt idx="38">
                  <c:v>6.0333523963494589</c:v>
                </c:pt>
                <c:pt idx="39">
                  <c:v>4.6179135404509495</c:v>
                </c:pt>
                <c:pt idx="40">
                  <c:v>3.8202680885155482</c:v>
                </c:pt>
                <c:pt idx="41">
                  <c:v>2.5769820690335608</c:v>
                </c:pt>
                <c:pt idx="42">
                  <c:v>4.6958077280173303</c:v>
                </c:pt>
                <c:pt idx="43">
                  <c:v>2.8988598732949216</c:v>
                </c:pt>
                <c:pt idx="44">
                  <c:v>4.0402679079392012</c:v>
                </c:pt>
                <c:pt idx="45">
                  <c:v>4.7215506165618404</c:v>
                </c:pt>
                <c:pt idx="46">
                  <c:v>2.9681147651452027</c:v>
                </c:pt>
                <c:pt idx="47">
                  <c:v>3.6593230241088679</c:v>
                </c:pt>
                <c:pt idx="48">
                  <c:v>5.0548419249470466</c:v>
                </c:pt>
                <c:pt idx="49">
                  <c:v>3.7590490412139812</c:v>
                </c:pt>
                <c:pt idx="50">
                  <c:v>5.0326747142289365</c:v>
                </c:pt>
                <c:pt idx="51">
                  <c:v>3.4950074777249962</c:v>
                </c:pt>
                <c:pt idx="52">
                  <c:v>3.7227818632988185</c:v>
                </c:pt>
                <c:pt idx="53">
                  <c:v>2.7599243312422801</c:v>
                </c:pt>
                <c:pt idx="54">
                  <c:v>4.1821570954377147</c:v>
                </c:pt>
                <c:pt idx="55">
                  <c:v>2.103402170825019</c:v>
                </c:pt>
                <c:pt idx="56">
                  <c:v>2.9057164532960527</c:v>
                </c:pt>
                <c:pt idx="57">
                  <c:v>2.1508375488112677</c:v>
                </c:pt>
                <c:pt idx="58">
                  <c:v>3.4331818387480233</c:v>
                </c:pt>
                <c:pt idx="59">
                  <c:v>3.5224067442882534</c:v>
                </c:pt>
                <c:pt idx="60">
                  <c:v>2.7861424141188875</c:v>
                </c:pt>
              </c:numCache>
            </c:numRef>
          </c:yVal>
          <c:smooth val="0"/>
          <c:extLst>
            <c:ext xmlns:c16="http://schemas.microsoft.com/office/drawing/2014/chart" uri="{C3380CC4-5D6E-409C-BE32-E72D297353CC}">
              <c16:uniqueId val="{00000000-94B6-4064-B7C9-B12121175A35}"/>
            </c:ext>
          </c:extLst>
        </c:ser>
        <c:ser>
          <c:idx val="1"/>
          <c:order val="1"/>
          <c:spPr>
            <a:ln w="38100">
              <a:solidFill>
                <a:srgbClr val="FF0000"/>
              </a:solidFill>
              <a:prstDash val="solid"/>
            </a:ln>
          </c:spPr>
          <c:marker>
            <c:symbol val="none"/>
          </c:marker>
          <c:xVal>
            <c:numRef>
              <c:f>[1]Trendfigurer!$N$8:$O$8</c:f>
              <c:numCache>
                <c:formatCode>General</c:formatCode>
                <c:ptCount val="2"/>
                <c:pt idx="0">
                  <c:v>2010</c:v>
                </c:pt>
                <c:pt idx="1">
                  <c:v>2019</c:v>
                </c:pt>
              </c:numCache>
            </c:numRef>
          </c:xVal>
          <c:yVal>
            <c:numRef>
              <c:f>[1]Trendfigurer!$P$8:$Q$8</c:f>
              <c:numCache>
                <c:formatCode>General</c:formatCode>
                <c:ptCount val="2"/>
                <c:pt idx="0">
                  <c:v>3.3709131090175428</c:v>
                </c:pt>
                <c:pt idx="1">
                  <c:v>2.8413984785407211</c:v>
                </c:pt>
              </c:numCache>
            </c:numRef>
          </c:yVal>
          <c:smooth val="0"/>
          <c:extLst>
            <c:ext xmlns:c16="http://schemas.microsoft.com/office/drawing/2014/chart" uri="{C3380CC4-5D6E-409C-BE32-E72D297353CC}">
              <c16:uniqueId val="{00000001-94B6-4064-B7C9-B12121175A35}"/>
            </c:ext>
          </c:extLst>
        </c:ser>
        <c:dLbls>
          <c:showLegendKey val="0"/>
          <c:showVal val="0"/>
          <c:showCatName val="0"/>
          <c:showSerName val="0"/>
          <c:showPercent val="0"/>
          <c:showBubbleSize val="0"/>
        </c:dLbls>
        <c:axId val="790022704"/>
        <c:axId val="1"/>
      </c:scatterChart>
      <c:valAx>
        <c:axId val="790022704"/>
        <c:scaling>
          <c:orientation val="minMax"/>
          <c:max val="2020"/>
          <c:min val="1965"/>
        </c:scaling>
        <c:delete val="0"/>
        <c:axPos val="b"/>
        <c:numFmt formatCode="General" sourceLinked="1"/>
        <c:majorTickMark val="out"/>
        <c:minorTickMark val="out"/>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da-DK"/>
          </a:p>
        </c:txPr>
        <c:crossAx val="1"/>
        <c:crosses val="autoZero"/>
        <c:crossBetween val="midCat"/>
      </c:valAx>
      <c:valAx>
        <c:axId val="1"/>
        <c:scaling>
          <c:orientation val="minMax"/>
          <c:max val="9"/>
          <c:min val="2"/>
        </c:scaling>
        <c:delete val="0"/>
        <c:axPos val="l"/>
        <c:title>
          <c:tx>
            <c:rich>
              <a:bodyPr/>
              <a:lstStyle/>
              <a:p>
                <a:pPr>
                  <a:defRPr sz="1100" b="0" i="0" u="none" strike="noStrike" baseline="0">
                    <a:solidFill>
                      <a:srgbClr val="000000"/>
                    </a:solidFill>
                    <a:latin typeface="Calibri"/>
                    <a:ea typeface="Calibri"/>
                    <a:cs typeface="Calibri"/>
                  </a:defRPr>
                </a:pPr>
                <a:r>
                  <a:rPr lang="da-DK" sz="1000" b="1" i="0" u="none" strike="noStrike" baseline="0">
                    <a:solidFill>
                      <a:srgbClr val="000000"/>
                    </a:solidFill>
                    <a:latin typeface="Arial"/>
                    <a:cs typeface="Arial"/>
                  </a:rPr>
                  <a:t>Iltkonc. ved bunden (mg l</a:t>
                </a:r>
                <a:r>
                  <a:rPr lang="da-DK" sz="1000" b="1" i="0" u="none" strike="noStrike" baseline="30000">
                    <a:solidFill>
                      <a:srgbClr val="000000"/>
                    </a:solidFill>
                    <a:latin typeface="Arial"/>
                    <a:cs typeface="Arial"/>
                  </a:rPr>
                  <a:t>-1</a:t>
                </a:r>
                <a:r>
                  <a:rPr lang="da-DK" sz="1000" b="1" i="0" u="none" strike="noStrike" baseline="0">
                    <a:solidFill>
                      <a:srgbClr val="000000"/>
                    </a:solidFill>
                    <a:latin typeface="Arial"/>
                    <a:cs typeface="Arial"/>
                  </a:rPr>
                  <a:t>)</a:t>
                </a:r>
              </a:p>
            </c:rich>
          </c:tx>
          <c:layout>
            <c:manualLayout>
              <c:xMode val="edge"/>
              <c:yMode val="edge"/>
              <c:x val="3.1128404669260701E-2"/>
              <c:y val="0.1454545454545454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da-DK"/>
          </a:p>
        </c:txPr>
        <c:crossAx val="790022704"/>
        <c:crosses val="autoZero"/>
        <c:crossBetween val="midCat"/>
        <c:majorUnit val="1"/>
      </c:valAx>
      <c:spPr>
        <a:noFill/>
        <a:ln w="3175">
          <a:solidFill>
            <a:srgbClr val="000000"/>
          </a:solidFill>
          <a:prstDash val="solid"/>
        </a:ln>
      </c:spPr>
    </c:plotArea>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da-DK"/>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drawing1.xml><?xml version="1.0" encoding="utf-8"?>
<c:userShapes xmlns:c="http://schemas.openxmlformats.org/drawingml/2006/chart">
  <cdr:relSizeAnchor xmlns:cdr="http://schemas.openxmlformats.org/drawingml/2006/chartDrawing">
    <cdr:from>
      <cdr:x>0.80486</cdr:x>
      <cdr:y>0.09771</cdr:y>
    </cdr:from>
    <cdr:to>
      <cdr:x>0.93605</cdr:x>
      <cdr:y>0.20247</cdr:y>
    </cdr:to>
    <cdr:sp macro="" textlink="">
      <cdr:nvSpPr>
        <cdr:cNvPr id="2" name="TextBox 1"/>
        <cdr:cNvSpPr txBox="1"/>
      </cdr:nvSpPr>
      <cdr:spPr>
        <a:xfrm xmlns:a="http://schemas.openxmlformats.org/drawingml/2006/main">
          <a:off x="3965533" y="282397"/>
          <a:ext cx="644600" cy="26456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da-DK" sz="1100" b="1">
              <a:solidFill>
                <a:srgbClr val="FF0000"/>
              </a:solidFill>
            </a:rPr>
            <a:t>P =</a:t>
          </a:r>
          <a:r>
            <a:rPr lang="da-DK" sz="1100" b="1" baseline="0">
              <a:solidFill>
                <a:srgbClr val="FF0000"/>
              </a:solidFill>
            </a:rPr>
            <a:t> 0,46</a:t>
          </a:r>
          <a:endParaRPr lang="da-DK" sz="1100" b="1">
            <a:solidFill>
              <a:srgbClr val="FF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39939"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3994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39941"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88DF0C21-DE6B-488F-B9D9-B7FE08733B70}" type="slidenum">
              <a:rPr lang="en-GB"/>
              <a:pPr>
                <a:defRPr/>
              </a:pPr>
              <a:t>‹nr.›</a:t>
            </a:fld>
            <a:endParaRPr lang="en-GB" dirty="0"/>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7172"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2C160C3-3AB6-49C1-8001-AFDAD271EB5B}" type="slidenum">
              <a:rPr lang="en-GB"/>
              <a:pPr>
                <a:defRPr/>
              </a:pPr>
              <a:t>‹nr.›</a:t>
            </a:fld>
            <a:endParaRPr lang="en-GB" dirty="0"/>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9C256-88FF-4D44-B6E4-F77237C7184D}" type="slidenum">
              <a:rPr lang="da-DK" altLang="da-DK"/>
              <a:pPr/>
              <a:t>5</a:t>
            </a:fld>
            <a:endParaRPr lang="da-DK" altLang="da-DK"/>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da-DK" altLang="da-DK"/>
          </a:p>
        </p:txBody>
      </p:sp>
    </p:spTree>
    <p:extLst>
      <p:ext uri="{BB962C8B-B14F-4D97-AF65-F5344CB8AC3E}">
        <p14:creationId xmlns:p14="http://schemas.microsoft.com/office/powerpoint/2010/main" val="3155328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28600" indent="-228600">
              <a:buAutoNum type="alphaUcParenR"/>
            </a:pPr>
            <a:r>
              <a:rPr lang="da-DK" dirty="0" smtClean="0"/>
              <a:t>TN </a:t>
            </a:r>
            <a:r>
              <a:rPr lang="da-DK" dirty="0" err="1" smtClean="0"/>
              <a:t>loading</a:t>
            </a:r>
            <a:r>
              <a:rPr lang="da-DK" dirty="0" smtClean="0"/>
              <a:t> </a:t>
            </a:r>
            <a:r>
              <a:rPr lang="da-DK" dirty="0" err="1" smtClean="0"/>
              <a:t>ranged</a:t>
            </a:r>
            <a:r>
              <a:rPr lang="da-DK" dirty="0" smtClean="0"/>
              <a:t> 80.-120.000 t N/</a:t>
            </a:r>
            <a:r>
              <a:rPr lang="da-DK" dirty="0" err="1" smtClean="0"/>
              <a:t>year</a:t>
            </a:r>
            <a:r>
              <a:rPr lang="da-DK" dirty="0" smtClean="0"/>
              <a:t>. 25% of the TN </a:t>
            </a:r>
            <a:r>
              <a:rPr lang="da-DK" dirty="0" err="1" smtClean="0"/>
              <a:t>loading</a:t>
            </a:r>
            <a:r>
              <a:rPr lang="da-DK" dirty="0" smtClean="0"/>
              <a:t> </a:t>
            </a:r>
            <a:r>
              <a:rPr lang="da-DK" dirty="0" err="1" smtClean="0"/>
              <a:t>came</a:t>
            </a:r>
            <a:r>
              <a:rPr lang="da-DK" dirty="0" smtClean="0"/>
              <a:t> from </a:t>
            </a:r>
            <a:r>
              <a:rPr lang="da-DK" dirty="0" err="1" smtClean="0"/>
              <a:t>from</a:t>
            </a:r>
            <a:r>
              <a:rPr lang="da-DK" dirty="0" smtClean="0"/>
              <a:t> point </a:t>
            </a:r>
            <a:r>
              <a:rPr lang="da-DK" dirty="0" err="1" smtClean="0"/>
              <a:t>sources</a:t>
            </a:r>
            <a:r>
              <a:rPr lang="da-DK" dirty="0" smtClean="0"/>
              <a:t>. </a:t>
            </a:r>
            <a:r>
              <a:rPr lang="en-US" dirty="0"/>
              <a:t>During 1990-2012 national requirements for improved sewage treatment reduced the loadings of TN from point sources by approximately 75% to 5.-6-000 t TN y</a:t>
            </a:r>
            <a:r>
              <a:rPr lang="en-US" baseline="30000" dirty="0"/>
              <a:t>-1</a:t>
            </a:r>
            <a:r>
              <a:rPr lang="en-US" dirty="0"/>
              <a:t>. </a:t>
            </a:r>
            <a:r>
              <a:rPr lang="en-US" dirty="0" smtClean="0"/>
              <a:t>The </a:t>
            </a:r>
            <a:r>
              <a:rPr lang="en-US" dirty="0"/>
              <a:t>TN loading from diffuse sources has simultaneously been reduced by 43% when adjusted for the influence caused by inter-annual variation in precipitation and freshwater discharge. </a:t>
            </a:r>
            <a:endParaRPr lang="en-US" dirty="0" smtClean="0"/>
          </a:p>
          <a:p>
            <a:pPr marL="228600" indent="-228600">
              <a:buAutoNum type="alphaUcParenR"/>
            </a:pPr>
            <a:endParaRPr lang="da-DK" dirty="0" smtClean="0"/>
          </a:p>
          <a:p>
            <a:r>
              <a:rPr lang="da-DK" dirty="0" smtClean="0"/>
              <a:t>B) TP </a:t>
            </a:r>
            <a:r>
              <a:rPr lang="da-DK" dirty="0" err="1" smtClean="0"/>
              <a:t>loading</a:t>
            </a:r>
            <a:r>
              <a:rPr lang="da-DK" dirty="0" smtClean="0"/>
              <a:t> </a:t>
            </a:r>
            <a:r>
              <a:rPr lang="da-DK" dirty="0" err="1" smtClean="0"/>
              <a:t>was</a:t>
            </a:r>
            <a:r>
              <a:rPr lang="da-DK" dirty="0" smtClean="0"/>
              <a:t> </a:t>
            </a:r>
            <a:r>
              <a:rPr lang="da-DK" dirty="0" err="1" smtClean="0"/>
              <a:t>reduced</a:t>
            </a:r>
            <a:r>
              <a:rPr lang="da-DK" dirty="0" smtClean="0"/>
              <a:t> by &gt;90% </a:t>
            </a:r>
            <a:r>
              <a:rPr lang="da-DK" dirty="0" err="1" smtClean="0"/>
              <a:t>since</a:t>
            </a:r>
            <a:r>
              <a:rPr lang="da-DK" dirty="0" smtClean="0"/>
              <a:t> the </a:t>
            </a:r>
            <a:r>
              <a:rPr lang="da-DK" dirty="0" err="1" smtClean="0"/>
              <a:t>mid</a:t>
            </a:r>
            <a:r>
              <a:rPr lang="da-DK" dirty="0" smtClean="0"/>
              <a:t> 1980’s. TP from diffuse </a:t>
            </a:r>
            <a:r>
              <a:rPr lang="da-DK" dirty="0" err="1" smtClean="0"/>
              <a:t>sources</a:t>
            </a:r>
            <a:r>
              <a:rPr lang="da-DK" dirty="0" smtClean="0"/>
              <a:t>      </a:t>
            </a:r>
            <a:r>
              <a:rPr lang="da-DK" dirty="0" err="1" smtClean="0"/>
              <a:t>were</a:t>
            </a:r>
            <a:r>
              <a:rPr lang="da-DK" dirty="0" smtClean="0"/>
              <a:t> not </a:t>
            </a:r>
            <a:r>
              <a:rPr lang="da-DK" dirty="0" err="1" smtClean="0"/>
              <a:t>reduced</a:t>
            </a:r>
            <a:r>
              <a:rPr lang="da-DK" dirty="0" smtClean="0"/>
              <a:t> </a:t>
            </a:r>
            <a:r>
              <a:rPr lang="da-DK" dirty="0" err="1" smtClean="0"/>
              <a:t>although</a:t>
            </a:r>
            <a:r>
              <a:rPr lang="da-DK" dirty="0" smtClean="0"/>
              <a:t> </a:t>
            </a:r>
            <a:r>
              <a:rPr lang="da-DK" dirty="0" err="1" smtClean="0"/>
              <a:t>minor</a:t>
            </a:r>
            <a:r>
              <a:rPr lang="da-DK" dirty="0" smtClean="0"/>
              <a:t> </a:t>
            </a:r>
            <a:r>
              <a:rPr lang="da-DK" dirty="0" err="1" smtClean="0"/>
              <a:t>reductions</a:t>
            </a:r>
            <a:r>
              <a:rPr lang="da-DK" dirty="0" smtClean="0"/>
              <a:t> </a:t>
            </a:r>
            <a:r>
              <a:rPr lang="da-DK" dirty="0" err="1" smtClean="0"/>
              <a:t>were</a:t>
            </a:r>
            <a:r>
              <a:rPr lang="da-DK" dirty="0" smtClean="0"/>
              <a:t> </a:t>
            </a:r>
            <a:r>
              <a:rPr lang="da-DK" dirty="0" err="1" smtClean="0"/>
              <a:t>observed</a:t>
            </a:r>
            <a:r>
              <a:rPr lang="da-DK" dirty="0" smtClean="0"/>
              <a:t> in 14 out of 31 </a:t>
            </a:r>
            <a:r>
              <a:rPr lang="da-DK" dirty="0" err="1" smtClean="0"/>
              <a:t>minor</a:t>
            </a:r>
            <a:r>
              <a:rPr lang="da-DK" dirty="0" smtClean="0"/>
              <a:t> </a:t>
            </a:r>
            <a:r>
              <a:rPr lang="da-DK" dirty="0" err="1" smtClean="0"/>
              <a:t>streams</a:t>
            </a:r>
            <a:r>
              <a:rPr lang="da-DK" dirty="0" smtClean="0"/>
              <a:t>.</a:t>
            </a:r>
          </a:p>
          <a:p>
            <a:endParaRPr lang="da-DK" dirty="0"/>
          </a:p>
          <a:p>
            <a:r>
              <a:rPr lang="da-DK" dirty="0" smtClean="0"/>
              <a:t>C) Measurements </a:t>
            </a:r>
            <a:r>
              <a:rPr lang="en-GB" dirty="0" smtClean="0"/>
              <a:t>of </a:t>
            </a:r>
            <a:r>
              <a:rPr lang="en-GB" dirty="0"/>
              <a:t>TN and TP concentrations at 169 freshwater stations used in this study have been conducted with a sampling frequency of 12-26 year</a:t>
            </a:r>
            <a:r>
              <a:rPr lang="en-GB" baseline="30000" dirty="0"/>
              <a:t>-1</a:t>
            </a:r>
            <a:r>
              <a:rPr lang="en-GB" dirty="0"/>
              <a:t> (average 18 year</a:t>
            </a:r>
            <a:r>
              <a:rPr lang="en-GB" baseline="30000" dirty="0"/>
              <a:t>-1</a:t>
            </a:r>
            <a:r>
              <a:rPr lang="en-GB" dirty="0"/>
              <a:t>). </a:t>
            </a:r>
            <a:endParaRPr lang="da-DK" dirty="0"/>
          </a:p>
        </p:txBody>
      </p:sp>
      <p:sp>
        <p:nvSpPr>
          <p:cNvPr id="4" name="Pladsholder til diasnummer 3"/>
          <p:cNvSpPr>
            <a:spLocks noGrp="1"/>
          </p:cNvSpPr>
          <p:nvPr>
            <p:ph type="sldNum" sz="quarter" idx="10"/>
          </p:nvPr>
        </p:nvSpPr>
        <p:spPr/>
        <p:txBody>
          <a:bodyPr/>
          <a:lstStyle/>
          <a:p>
            <a:fld id="{460AC063-643A-471C-8BFF-1AC1F760092E}" type="slidenum">
              <a:rPr lang="da-DK" smtClean="0"/>
              <a:t>11</a:t>
            </a:fld>
            <a:endParaRPr lang="da-DK"/>
          </a:p>
        </p:txBody>
      </p:sp>
    </p:spTree>
    <p:extLst>
      <p:ext uri="{BB962C8B-B14F-4D97-AF65-F5344CB8AC3E}">
        <p14:creationId xmlns:p14="http://schemas.microsoft.com/office/powerpoint/2010/main" val="13661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sv-SE" altLang="da-DK" dirty="0" smtClean="0"/>
              <a:t>Exploatering av djuphavsbestånd av fisk kan vara mycket gynnsamt p.g.a. initialt stora fångster. </a:t>
            </a:r>
          </a:p>
          <a:p>
            <a:r>
              <a:rPr lang="sv-SE" altLang="da-DK" dirty="0" smtClean="0"/>
              <a:t>Atlantiska soldatfisken, eller Orange </a:t>
            </a:r>
            <a:r>
              <a:rPr lang="sv-SE" altLang="da-DK" dirty="0" err="1" smtClean="0"/>
              <a:t>roughy</a:t>
            </a:r>
            <a:r>
              <a:rPr lang="sv-SE" altLang="da-DK" dirty="0" smtClean="0"/>
              <a:t>, (</a:t>
            </a:r>
            <a:r>
              <a:rPr lang="sv-SE" altLang="da-DK" i="1" dirty="0" err="1" smtClean="0"/>
              <a:t>Hoplostethus</a:t>
            </a:r>
            <a:r>
              <a:rPr lang="sv-SE" altLang="da-DK" i="1" dirty="0" smtClean="0"/>
              <a:t> </a:t>
            </a:r>
            <a:r>
              <a:rPr lang="sv-SE" altLang="da-DK" i="1" dirty="0" err="1" smtClean="0"/>
              <a:t>atlanticus</a:t>
            </a:r>
            <a:r>
              <a:rPr lang="sv-SE" altLang="da-DK" i="1" dirty="0" smtClean="0"/>
              <a:t>)</a:t>
            </a:r>
            <a:r>
              <a:rPr lang="sv-SE" altLang="da-DK" dirty="0" smtClean="0"/>
              <a:t> är ett illustrativt exempel. </a:t>
            </a:r>
          </a:p>
          <a:p>
            <a:endParaRPr lang="sv-SE" altLang="da-DK" dirty="0" smtClean="0"/>
          </a:p>
          <a:p>
            <a:r>
              <a:rPr lang="sv-SE" altLang="da-DK" dirty="0" smtClean="0"/>
              <a:t>Fisket startade på 1970-talet, men tog fart under 80-talet, i samband med att man hittade lekansamlingar av Orange </a:t>
            </a:r>
            <a:r>
              <a:rPr lang="sv-SE" altLang="da-DK" dirty="0" err="1" smtClean="0"/>
              <a:t>roughy</a:t>
            </a:r>
            <a:r>
              <a:rPr lang="sv-SE" altLang="da-DK" dirty="0" smtClean="0"/>
              <a:t> runt djuphavsberg utanför Nya Zeelands kust. </a:t>
            </a:r>
          </a:p>
          <a:p>
            <a:endParaRPr lang="sv-SE" altLang="da-DK" dirty="0" smtClean="0"/>
          </a:p>
          <a:p>
            <a:r>
              <a:rPr lang="sv-SE" altLang="da-DK" dirty="0" smtClean="0"/>
              <a:t>Inom loppet av ett drygt årtionde hade bestånden nått en nivå under 20 % av sin ursprungliga omfattning, och hade så gott som kollapsat. </a:t>
            </a:r>
          </a:p>
          <a:p>
            <a:r>
              <a:rPr lang="sv-SE" altLang="da-DK" dirty="0" smtClean="0"/>
              <a:t>Samma öde mötte arten i Nordatlanten </a:t>
            </a:r>
          </a:p>
          <a:p>
            <a:endParaRPr lang="sv-SE" altLang="da-DK" dirty="0" smtClean="0"/>
          </a:p>
          <a:p>
            <a:r>
              <a:rPr lang="sv-SE" altLang="da-DK" dirty="0" smtClean="0"/>
              <a:t>De flesta djuphavsarter växer och förökar sig långsamt. -&gt; blir könsmogna först vid en mycket hög ålder. </a:t>
            </a:r>
          </a:p>
          <a:p>
            <a:r>
              <a:rPr lang="sv-SE" altLang="da-DK" dirty="0" smtClean="0"/>
              <a:t>&gt;&gt; gör dem särskilt sårbara för ett högt fisketryck. </a:t>
            </a:r>
          </a:p>
          <a:p>
            <a:endParaRPr lang="sv-SE" altLang="da-DK" dirty="0" smtClean="0"/>
          </a:p>
          <a:p>
            <a:r>
              <a:rPr lang="sv-SE" altLang="da-DK" dirty="0" smtClean="0"/>
              <a:t>Tveksamt om många djuphavsfiskarter kan ses som förnyelsebara resurser. </a:t>
            </a:r>
          </a:p>
          <a:p>
            <a:r>
              <a:rPr lang="sv-SE" altLang="da-DK" dirty="0" smtClean="0"/>
              <a:t>Givet de höga kostnader som djuphavsfiske kräver (specialutrustning, stora båtar och långa transporter) är det svårt att se hur de denna industri ska kunna bli hållbar utan att tillämpa dagens sätt att sekventiellt exploatera bestånden, d.v.s. stråtrövar-beteende.</a:t>
            </a:r>
            <a:r>
              <a:rPr lang="en-US" altLang="da-DK" dirty="0" smtClean="0"/>
              <a:t> </a:t>
            </a:r>
          </a:p>
        </p:txBody>
      </p:sp>
    </p:spTree>
    <p:extLst>
      <p:ext uri="{BB962C8B-B14F-4D97-AF65-F5344CB8AC3E}">
        <p14:creationId xmlns:p14="http://schemas.microsoft.com/office/powerpoint/2010/main" val="3486678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60AC063-643A-471C-8BFF-1AC1F760092E}" type="slidenum">
              <a:rPr lang="da-DK" smtClean="0"/>
              <a:t>43</a:t>
            </a:fld>
            <a:endParaRPr lang="da-DK"/>
          </a:p>
        </p:txBody>
      </p:sp>
    </p:spTree>
    <p:extLst>
      <p:ext uri="{BB962C8B-B14F-4D97-AF65-F5344CB8AC3E}">
        <p14:creationId xmlns:p14="http://schemas.microsoft.com/office/powerpoint/2010/main" val="57657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45</a:t>
            </a:fld>
            <a:endParaRPr lang="en-GB" dirty="0"/>
          </a:p>
        </p:txBody>
      </p:sp>
    </p:spTree>
    <p:extLst>
      <p:ext uri="{BB962C8B-B14F-4D97-AF65-F5344CB8AC3E}">
        <p14:creationId xmlns:p14="http://schemas.microsoft.com/office/powerpoint/2010/main" val="3072699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Bioscience</a:t>
            </a: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27. september 2021</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Professor</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KIMO</a:t>
            </a: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Bo Riemann</a:t>
            </a: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985447711" name="SecondaryLogo"/>
          <p:cNvPicPr>
            <a:picLocks noChangeAspect="1"/>
          </p:cNvPicPr>
          <p:nvPr/>
        </p:nvPicPr>
        <p:blipFill>
          <a:blip r:embed="rId4">
            <a:extLst/>
          </a:blip>
          <a:stretch>
            <a:fillRect/>
          </a:stretch>
        </p:blipFill>
        <p:spPr>
          <a:xfrm>
            <a:off x="10206000" y="5997600"/>
            <a:ext cx="1658237"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23-09-2021</a:t>
            </a:fld>
            <a:r>
              <a:rPr lang="da-DK" dirty="0"/>
              <a:t>27-09-2021</a:t>
            </a:r>
          </a:p>
        </p:txBody>
      </p:sp>
      <p:sp>
        <p:nvSpPr>
          <p:cNvPr id="3" name="Footer Placeholder 2" hidden="1"/>
          <p:cNvSpPr>
            <a:spLocks noGrp="1"/>
          </p:cNvSpPr>
          <p:nvPr>
            <p:ph type="ftr" sz="quarter" idx="11"/>
          </p:nvPr>
        </p:nvSpPr>
        <p:spPr/>
        <p:txBody>
          <a:bodyPr/>
          <a:lstStyle/>
          <a:p>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23-09-2021</a:t>
            </a:fld>
            <a:r>
              <a:rPr lang="da-DK" dirty="0"/>
              <a:t>27-09-2021</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260751815"/>
      </p:ext>
    </p:extLst>
  </p:cSld>
  <p:clrMapOvr>
    <a:masterClrMapping/>
  </p:clrMapOvr>
  <p:extLst mod="1">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23-09-2021</a:t>
            </a:fld>
            <a:r>
              <a:rPr lang="da-DK" dirty="0"/>
              <a:t>27-09-2021</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93570263"/>
      </p:ext>
    </p:extLst>
  </p:cSld>
  <p:clrMapOvr>
    <a:masterClrMapping/>
  </p:clrMapOvr>
  <p:extLst mod="1">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23-09-2021</a:t>
            </a:fld>
            <a:r>
              <a:rPr lang="da-DK" dirty="0"/>
              <a:t>27-09-2021</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53494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23-09-2021</a:t>
            </a:fld>
            <a:r>
              <a:rPr lang="da-DK" dirty="0"/>
              <a:t>27-09-2021</a:t>
            </a:r>
          </a:p>
        </p:txBody>
      </p:sp>
      <p:sp>
        <p:nvSpPr>
          <p:cNvPr id="8" name="Footer Placeholder 7" hidden="1"/>
          <p:cNvSpPr>
            <a:spLocks noGrp="1"/>
          </p:cNvSpPr>
          <p:nvPr>
            <p:ph type="ftr" sz="quarter" idx="14"/>
          </p:nvPr>
        </p:nvSpPr>
        <p:spPr/>
        <p:txBody>
          <a:bodyPr/>
          <a:lstStyle/>
          <a:p>
            <a:endParaRPr lang="da-DK" dirty="0"/>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1796140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dirty="0"/>
              <a:t>Click to edit Master title style</a:t>
            </a:r>
            <a:endParaRPr lang="da-DK"/>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dirty="0"/>
              <a:t>Click to add Quote text, for next level ENTER and TAB</a:t>
            </a:r>
            <a:endParaRPr lang="da-DK"/>
          </a:p>
          <a:p>
            <a:pPr lvl="1"/>
            <a:r>
              <a:rPr lang="da-DK" dirty="0"/>
              <a:t>Second level</a:t>
            </a:r>
            <a:endParaRPr lang="da-DK"/>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23-09-2021</a:t>
            </a:fld>
            <a:r>
              <a:rPr lang="da-DK" dirty="0"/>
              <a:t>27-09-2021</a:t>
            </a:r>
          </a:p>
        </p:txBody>
      </p:sp>
      <p:sp>
        <p:nvSpPr>
          <p:cNvPr id="10" name="Footer Placeholder 9"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149515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23-09-2021</a:t>
            </a:fld>
            <a:r>
              <a:rPr lang="da-DK" dirty="0"/>
              <a:t>27-09-2021</a:t>
            </a:r>
          </a:p>
        </p:txBody>
      </p:sp>
      <p:sp>
        <p:nvSpPr>
          <p:cNvPr id="7" name="Footer Placeholder 6"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7815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23-09-2021</a:t>
            </a:fld>
            <a:r>
              <a:rPr lang="da-DK" dirty="0"/>
              <a:t>27-09-2021</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23-09-2021</a:t>
            </a:fld>
            <a:r>
              <a:rPr lang="da-DK" dirty="0"/>
              <a:t>27-09-2021</a:t>
            </a:r>
          </a:p>
        </p:txBody>
      </p:sp>
      <p:sp>
        <p:nvSpPr>
          <p:cNvPr id="4" name="Footer Placeholder 3" hidden="1"/>
          <p:cNvSpPr>
            <a:spLocks noGrp="1"/>
          </p:cNvSpPr>
          <p:nvPr>
            <p:ph type="ftr" sz="quarter" idx="11"/>
          </p:nvPr>
        </p:nvSpPr>
        <p:spPr/>
        <p:txBody>
          <a:bodyPr/>
          <a:lstStyle/>
          <a:p>
            <a:endParaRPr lang="da-DK"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da-DK" smtClean="0"/>
              <a:pPr/>
              <a:t>23-09-2021</a:t>
            </a:fld>
            <a:r>
              <a:rPr lang="da-DK" dirty="0"/>
              <a:t>27-09-2021</a:t>
            </a:r>
          </a:p>
        </p:txBody>
      </p:sp>
      <p:sp>
        <p:nvSpPr>
          <p:cNvPr id="7" name="Footer Placeholder 6" hidden="1"/>
          <p:cNvSpPr>
            <a:spLocks noGrp="1"/>
          </p:cNvSpPr>
          <p:nvPr>
            <p:ph type="ftr" sz="quarter" idx="11"/>
          </p:nvPr>
        </p:nvSpPr>
        <p:spPr/>
        <p:txBody>
          <a:bodyPr/>
          <a:lstStyle/>
          <a:p>
            <a:endParaRPr lang="da-DK" dirty="0"/>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379744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err="1">
                <a:solidFill>
                  <a:schemeClr val="bg1"/>
                </a:solidFill>
                <a:latin typeface="AU Peto" panose="040C0B07020602020301" pitchFamily="82" charset="0"/>
              </a:rPr>
              <a:t>uni</a:t>
            </a:r>
            <a:endParaRPr lang="da-DK" sz="10000" kern="0" dirty="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dirty="0" err="1">
                <a:solidFill>
                  <a:schemeClr val="bg1"/>
                </a:solidFill>
                <a:latin typeface="AU Peto" panose="040C0B07020602020301" pitchFamily="82" charset="0"/>
              </a:rPr>
              <a:t>versiet</a:t>
            </a:r>
            <a:endParaRPr lang="da-DK" sz="10000"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23-09-2021</a:t>
            </a:fld>
            <a:r>
              <a:rPr lang="da-DK" dirty="0"/>
              <a:t>27-09-2021</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92624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dirty="0"/>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dirty="0"/>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Bioscience</a:t>
            </a: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27. september 2021</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Professor</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KIMO</a:t>
            </a: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Bo Riemann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2017399155" name="SecondaryLogo"/>
          <p:cNvPicPr>
            <a:picLocks noChangeAspect="1"/>
          </p:cNvPicPr>
          <p:nvPr/>
        </p:nvPicPr>
        <p:blipFill>
          <a:blip r:embed="rId4">
            <a:extLst/>
          </a:blip>
          <a:stretch>
            <a:fillRect/>
          </a:stretch>
        </p:blipFill>
        <p:spPr>
          <a:xfrm>
            <a:off x="10206000" y="5997600"/>
            <a:ext cx="1658237" cy="558000"/>
          </a:xfrm>
          <a:prstGeom prst="rect">
            <a:avLst/>
          </a:prstGeom>
        </p:spPr>
      </p:pic>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2"/>
          </p:nvPr>
        </p:nvSpPr>
        <p:spPr/>
        <p:txBody>
          <a:bodyPr/>
          <a:lstStyle/>
          <a:p>
            <a:fld id="{78417F83-4CBA-48F2-BAD0-783AE3701E32}" type="datetimeFigureOut">
              <a:rPr lang="da-DK" smtClean="0"/>
              <a:pPr/>
              <a:t>23-09-2021</a:t>
            </a:fld>
            <a:r>
              <a:rPr lang="da-DK" dirty="0"/>
              <a:t>27-09-2021</a:t>
            </a:r>
          </a:p>
        </p:txBody>
      </p:sp>
      <p:sp>
        <p:nvSpPr>
          <p:cNvPr id="3" name="Footer Placeholder 2"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12700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23-09-2021</a:t>
            </a:fld>
            <a:r>
              <a:rPr lang="da-DK" dirty="0"/>
              <a:t>27-09-2021</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4128896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00353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478242" y="920750"/>
            <a:ext cx="11225993" cy="55308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660110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Bioscience</a:t>
            </a: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27. september 2021</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Professor</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KIMO</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Bo Riemann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1513629330" name="SecondaryLogo"/>
          <p:cNvPicPr>
            <a:picLocks noChangeAspect="1"/>
          </p:cNvPicPr>
          <p:nvPr/>
        </p:nvPicPr>
        <p:blipFill>
          <a:blip r:embed="rId4">
            <a:extLst/>
          </a:blip>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23-09-2021</a:t>
            </a:fld>
            <a:r>
              <a:rPr lang="da-DK" dirty="0"/>
              <a:t>27-09-2021</a:t>
            </a:r>
          </a:p>
        </p:txBody>
      </p:sp>
      <p:sp>
        <p:nvSpPr>
          <p:cNvPr id="3" name="Footer Placeholder 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0073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23-09-2021</a:t>
            </a:fld>
            <a:r>
              <a:rPr lang="da-DK" dirty="0"/>
              <a:t>27-09-2021</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4" name="Title 1"/>
          <p:cNvSpPr>
            <a:spLocks noGrp="1"/>
          </p:cNvSpPr>
          <p:nvPr>
            <p:ph type="title"/>
          </p:nvPr>
        </p:nvSpPr>
        <p:spPr>
          <a:xfrm>
            <a:off x="315913" y="228627"/>
            <a:ext cx="11556000"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23-09-2021</a:t>
            </a:fld>
            <a:r>
              <a:rPr lang="da-DK" dirty="0"/>
              <a:t>27-09-2021</a:t>
            </a:r>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997128513"/>
      </p:ext>
    </p:extLst>
  </p:cSld>
  <p:clrMapOvr>
    <a:masterClrMapping/>
  </p:clrMapOvr>
  <p:extLst mod="1">
    <p:ext uri="{DCECCB84-F9BA-43D5-87BE-67443E8EF086}">
      <p15:sldGuideLst xmlns:p15="http://schemas.microsoft.com/office/powerpoint/2012/main">
        <p15:guide id="1" orient="horz" pos="865" userDrawn="1">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23-09-2021</a:t>
            </a:fld>
            <a:r>
              <a:rPr lang="da-DK" dirty="0"/>
              <a:t>27-09-2021</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3999787102"/>
      </p:ext>
    </p:extLst>
  </p:cSld>
  <p:clrMapOvr>
    <a:masterClrMapping/>
  </p:clrMapOvr>
  <p:extLst mod="1">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23-09-2021</a:t>
            </a:fld>
            <a:r>
              <a:rPr lang="da-DK" dirty="0"/>
              <a:t>27-09-2021</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4270316488"/>
      </p:ext>
    </p:extLst>
  </p:cSld>
  <p:clrMapOvr>
    <a:masterClrMapping/>
  </p:clrMapOvr>
  <p:extLst mod="1">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23-09-2021</a:t>
            </a:fld>
            <a:r>
              <a:rPr lang="da-DK" dirty="0"/>
              <a:t>27-09-2021</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30776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3"/>
          </p:nvPr>
        </p:nvSpPr>
        <p:spPr/>
        <p:txBody>
          <a:bodyPr/>
          <a:lstStyle/>
          <a:p>
            <a:fld id="{78417F83-4CBA-48F2-BAD0-783AE3701E32}" type="datetimeFigureOut">
              <a:rPr lang="da-DK" smtClean="0"/>
              <a:pPr/>
              <a:t>23-09-2021</a:t>
            </a:fld>
            <a:r>
              <a:rPr lang="da-DK" dirty="0"/>
              <a:t>27-09-2021</a:t>
            </a:r>
          </a:p>
        </p:txBody>
      </p:sp>
      <p:sp>
        <p:nvSpPr>
          <p:cNvPr id="8" name="Footer Placeholder 7"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2087004173"/>
      </p:ext>
    </p:extLst>
  </p:cSld>
  <p:clrMapOvr>
    <a:masterClrMapping/>
  </p:clrMapOvr>
  <p:extLst mod="1">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a:p>
          <a:p>
            <a:pPr lvl="1"/>
            <a:r>
              <a:rPr lang="da-DK" noProof="0" dirty="0"/>
              <a:t>Second level</a:t>
            </a:r>
            <a:endParaRPr lang="da-DK"/>
          </a:p>
          <a:p>
            <a:pPr lvl="2"/>
            <a:r>
              <a:rPr lang="da-DK" noProof="0" dirty="0"/>
              <a:t>Third level</a:t>
            </a:r>
            <a:endParaRPr lang="da-DK"/>
          </a:p>
          <a:p>
            <a:pPr lvl="3"/>
            <a:r>
              <a:rPr lang="da-DK" noProof="0" dirty="0"/>
              <a:t>Fourth level</a:t>
            </a:r>
            <a:endParaRPr lang="da-DK"/>
          </a:p>
          <a:p>
            <a:pPr lvl="4"/>
            <a:r>
              <a:rPr lang="da-DK" noProof="0" dirty="0"/>
              <a:t>Fifth level</a:t>
            </a:r>
            <a:endParaRPr lang="da-DK"/>
          </a:p>
          <a:p>
            <a:pPr lvl="5"/>
            <a:r>
              <a:rPr lang="da-DK" noProof="0" dirty="0"/>
              <a:t>6 level</a:t>
            </a:r>
            <a:endParaRPr lang="da-DK"/>
          </a:p>
          <a:p>
            <a:pPr lvl="6"/>
            <a:r>
              <a:rPr lang="da-DK" noProof="0" dirty="0"/>
              <a:t>7 level</a:t>
            </a:r>
            <a:endParaRPr lang="da-DK"/>
          </a:p>
          <a:p>
            <a:pPr lvl="7"/>
            <a:r>
              <a:rPr lang="da-DK" noProof="0" dirty="0"/>
              <a:t>8 level</a:t>
            </a:r>
            <a:endParaRPr lang="da-DK"/>
          </a:p>
          <a:p>
            <a:pPr lvl="8"/>
            <a:r>
              <a:rPr lang="da-DK" noProof="0" dirty="0"/>
              <a:t>9 level</a:t>
            </a:r>
            <a:endParaRPr lang="da-DK"/>
          </a:p>
        </p:txBody>
      </p:sp>
      <p:pic>
        <p:nvPicPr>
          <p:cNvPr id="1264401846" name="SecondaryLogo_sort"/>
          <p:cNvPicPr>
            <a:picLocks noChangeAspect="1"/>
          </p:cNvPicPr>
          <p:nvPr/>
        </p:nvPicPr>
        <p:blipFill>
          <a:blip r:embed="rId24">
            <a:extLst/>
          </a:blip>
          <a:stretch>
            <a:fillRect/>
          </a:stretch>
        </p:blipFill>
        <p:spPr>
          <a:xfrm>
            <a:off x="10206000" y="5997600"/>
            <a:ext cx="1658237" cy="558000"/>
          </a:xfrm>
          <a:prstGeom prst="rect">
            <a:avLst/>
          </a:prstGeom>
        </p:spPr>
      </p:pic>
      <p:sp>
        <p:nvSpPr>
          <p:cNvPr id="23" name="Black Rectangle"/>
          <p:cNvSpPr/>
          <p:nvPr userDrawn="1"/>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tx1"/>
                </a:solidFill>
                <a:latin typeface="+mn-lt"/>
              </a:rPr>
              <a:t>KIMO</a:t>
            </a:r>
          </a:p>
        </p:txBody>
      </p:sp>
      <p:sp>
        <p:nvSpPr>
          <p:cNvPr id="21"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tx1"/>
                </a:solidFill>
                <a:latin typeface="+mn-lt"/>
              </a:rPr>
              <a:t>Bo Riemann</a:t>
            </a:r>
          </a:p>
        </p:txBody>
      </p:sp>
      <p:sp>
        <p:nvSpPr>
          <p:cNvPr id="27"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tx1"/>
                </a:solidFill>
                <a:latin typeface="+mn-lt"/>
              </a:rPr>
              <a:t>27. september 2021</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tx1"/>
                </a:solidFill>
                <a:latin typeface="+mn-lt"/>
              </a:rPr>
              <a:t>Professor</a:t>
            </a:r>
          </a:p>
        </p:txBody>
      </p:sp>
      <p:pic>
        <p:nvPicPr>
          <p:cNvPr id="7" name="Au logo"/>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pic>
        <p:nvPicPr>
          <p:cNvPr id="10" name="Billede stre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73200" y="5997600"/>
            <a:ext cx="71734"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tx1"/>
                </a:solidFill>
                <a:latin typeface="AU Passata Light" pitchFamily="34" charset="0"/>
              </a:rPr>
              <a:t>Institut for Bioscience</a:t>
            </a: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Aarhus
Universitet</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da-DK" smtClean="0"/>
              <a:pPr/>
              <a:t>23-09-2021</a:t>
            </a:fld>
            <a:r>
              <a:rPr lang="da-DK"/>
              <a:t>27-09-2021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dirty="0"/>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 id="2147483679" r:id="rId21"/>
    <p:sldLayoutId id="2147483680" r:id="rId22"/>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20.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1.xml"/><Relationship Id="rId1" Type="http://schemas.openxmlformats.org/officeDocument/2006/relationships/vmlDrawing" Target="../drawings/vmlDrawing2.v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4.wmf"/></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5838" y="2814742"/>
            <a:ext cx="10220325" cy="997196"/>
          </a:xfrm>
        </p:spPr>
        <p:txBody>
          <a:bodyPr/>
          <a:lstStyle/>
          <a:p>
            <a:r>
              <a:rPr lang="da-DK" sz="3600" dirty="0" smtClean="0"/>
              <a:t>Havets Miljøtilstand, stressfaktorer, fremtid og forvaltning .</a:t>
            </a:r>
            <a:endParaRPr lang="da-DK" sz="3600" dirty="0"/>
          </a:p>
        </p:txBody>
      </p:sp>
    </p:spTree>
    <p:custDataLst>
      <p:tags r:id="rId1"/>
    </p:custDataLst>
    <p:extLst>
      <p:ext uri="{BB962C8B-B14F-4D97-AF65-F5344CB8AC3E}">
        <p14:creationId xmlns:p14="http://schemas.microsoft.com/office/powerpoint/2010/main" val="1364232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Grp="1" noChangeAspect="1" noChangeArrowheads="1"/>
          </p:cNvPicPr>
          <p:nvPr>
            <p:ph/>
          </p:nvPr>
        </p:nvPicPr>
        <p:blipFill>
          <a:blip r:embed="rId2">
            <a:lum contrast="18000"/>
            <a:extLst>
              <a:ext uri="{28A0092B-C50C-407E-A947-70E740481C1C}">
                <a14:useLocalDpi xmlns:a14="http://schemas.microsoft.com/office/drawing/2010/main" val="0"/>
              </a:ext>
            </a:extLst>
          </a:blip>
          <a:srcRect l="902" t="9825" r="11234" b="8127"/>
          <a:stretch>
            <a:fillRect/>
          </a:stretch>
        </p:blipFill>
        <p:spPr>
          <a:xfrm>
            <a:off x="2324100" y="1628775"/>
            <a:ext cx="8018462" cy="4654550"/>
          </a:xfrm>
          <a:noFill/>
          <a:ln/>
        </p:spPr>
      </p:pic>
      <p:sp>
        <p:nvSpPr>
          <p:cNvPr id="99331" name="Text Box 3"/>
          <p:cNvSpPr txBox="1">
            <a:spLocks noChangeArrowheads="1"/>
          </p:cNvSpPr>
          <p:nvPr/>
        </p:nvSpPr>
        <p:spPr bwMode="auto">
          <a:xfrm>
            <a:off x="7059612" y="6275388"/>
            <a:ext cx="33591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da-DK" altLang="da-DK" sz="1200">
                <a:latin typeface="Arial Unicode MS" pitchFamily="34" charset="-128"/>
              </a:rPr>
              <a:t>From </a:t>
            </a:r>
            <a:r>
              <a:rPr lang="da-DK" altLang="da-DK" sz="1200" i="1">
                <a:latin typeface="Arial Unicode MS" pitchFamily="34" charset="-128"/>
              </a:rPr>
              <a:t>Change beneath the surface</a:t>
            </a:r>
            <a:r>
              <a:rPr lang="da-DK" altLang="da-DK" sz="1200">
                <a:latin typeface="Arial Unicode MS" pitchFamily="34" charset="-128"/>
              </a:rPr>
              <a:t> (Monitor19)</a:t>
            </a:r>
          </a:p>
        </p:txBody>
      </p:sp>
      <p:sp>
        <p:nvSpPr>
          <p:cNvPr id="99332" name="Rectangle 4"/>
          <p:cNvSpPr>
            <a:spLocks noChangeArrowheads="1"/>
          </p:cNvSpPr>
          <p:nvPr/>
        </p:nvSpPr>
        <p:spPr bwMode="auto">
          <a:xfrm>
            <a:off x="2206626" y="692151"/>
            <a:ext cx="8188325"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nSpc>
                <a:spcPts val="3800"/>
              </a:lnSpc>
              <a:defRPr sz="3600">
                <a:solidFill>
                  <a:schemeClr val="tx1"/>
                </a:solidFill>
                <a:latin typeface="AU Passata" panose="020B0503030502030804" pitchFamily="34" charset="0"/>
              </a:defRPr>
            </a:lvl1pPr>
            <a:lvl2pPr>
              <a:lnSpc>
                <a:spcPts val="3800"/>
              </a:lnSpc>
              <a:defRPr sz="3600">
                <a:solidFill>
                  <a:schemeClr val="tx1"/>
                </a:solidFill>
                <a:latin typeface="AU Passata" panose="020B0503030502030804" pitchFamily="34" charset="0"/>
              </a:defRPr>
            </a:lvl2pPr>
            <a:lvl3pPr>
              <a:lnSpc>
                <a:spcPts val="3800"/>
              </a:lnSpc>
              <a:defRPr sz="3600">
                <a:solidFill>
                  <a:schemeClr val="tx1"/>
                </a:solidFill>
                <a:latin typeface="AU Passata" panose="020B0503030502030804" pitchFamily="34" charset="0"/>
              </a:defRPr>
            </a:lvl3pPr>
            <a:lvl4pPr>
              <a:lnSpc>
                <a:spcPts val="3800"/>
              </a:lnSpc>
              <a:defRPr sz="3600">
                <a:solidFill>
                  <a:schemeClr val="tx1"/>
                </a:solidFill>
                <a:latin typeface="AU Passata" panose="020B0503030502030804" pitchFamily="34" charset="0"/>
              </a:defRPr>
            </a:lvl4pPr>
            <a:lvl5pPr>
              <a:lnSpc>
                <a:spcPts val="3800"/>
              </a:lnSpc>
              <a:defRPr sz="3600">
                <a:solidFill>
                  <a:schemeClr val="tx1"/>
                </a:solidFill>
                <a:latin typeface="AU Passata" panose="020B0503030502030804" pitchFamily="34" charset="0"/>
              </a:defRPr>
            </a:lvl5pPr>
            <a:lvl6pPr marL="457200" fontAlgn="base">
              <a:lnSpc>
                <a:spcPts val="3800"/>
              </a:lnSpc>
              <a:spcBef>
                <a:spcPct val="0"/>
              </a:spcBef>
              <a:spcAft>
                <a:spcPct val="0"/>
              </a:spcAft>
              <a:defRPr sz="3600">
                <a:solidFill>
                  <a:schemeClr val="tx1"/>
                </a:solidFill>
                <a:latin typeface="AU Passata" panose="020B0503030502030804" pitchFamily="34" charset="0"/>
              </a:defRPr>
            </a:lvl6pPr>
            <a:lvl7pPr marL="914400" fontAlgn="base">
              <a:lnSpc>
                <a:spcPts val="3800"/>
              </a:lnSpc>
              <a:spcBef>
                <a:spcPct val="0"/>
              </a:spcBef>
              <a:spcAft>
                <a:spcPct val="0"/>
              </a:spcAft>
              <a:defRPr sz="3600">
                <a:solidFill>
                  <a:schemeClr val="tx1"/>
                </a:solidFill>
                <a:latin typeface="AU Passata" panose="020B0503030502030804" pitchFamily="34" charset="0"/>
              </a:defRPr>
            </a:lvl7pPr>
            <a:lvl8pPr marL="1371600" fontAlgn="base">
              <a:lnSpc>
                <a:spcPts val="3800"/>
              </a:lnSpc>
              <a:spcBef>
                <a:spcPct val="0"/>
              </a:spcBef>
              <a:spcAft>
                <a:spcPct val="0"/>
              </a:spcAft>
              <a:defRPr sz="3600">
                <a:solidFill>
                  <a:schemeClr val="tx1"/>
                </a:solidFill>
                <a:latin typeface="AU Passata" panose="020B0503030502030804" pitchFamily="34" charset="0"/>
              </a:defRPr>
            </a:lvl8pPr>
            <a:lvl9pPr marL="1828800" fontAlgn="base">
              <a:lnSpc>
                <a:spcPts val="3800"/>
              </a:lnSpc>
              <a:spcBef>
                <a:spcPct val="0"/>
              </a:spcBef>
              <a:spcAft>
                <a:spcPct val="0"/>
              </a:spcAft>
              <a:defRPr sz="3600">
                <a:solidFill>
                  <a:schemeClr val="tx1"/>
                </a:solidFill>
                <a:latin typeface="AU Passata" panose="020B0503030502030804" pitchFamily="34" charset="0"/>
              </a:defRPr>
            </a:lvl9pPr>
          </a:lstStyle>
          <a:p>
            <a:r>
              <a:rPr lang="da-DK" altLang="da-DK" dirty="0" smtClean="0"/>
              <a:t>Iltsvind i HELCOM regionen </a:t>
            </a:r>
            <a:endParaRPr lang="da-DK" altLang="da-DK" dirty="0"/>
          </a:p>
        </p:txBody>
      </p:sp>
      <p:pic>
        <p:nvPicPr>
          <p:cNvPr id="99334" name="Picture 6" descr="Naturvaerk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326" y="1431925"/>
            <a:ext cx="720725" cy="8128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693812" y="1838325"/>
            <a:ext cx="4003019" cy="1015663"/>
          </a:xfrm>
          <a:prstGeom prst="rect">
            <a:avLst/>
          </a:prstGeom>
          <a:noFill/>
        </p:spPr>
        <p:txBody>
          <a:bodyPr wrap="none" rtlCol="0">
            <a:spAutoFit/>
          </a:bodyPr>
          <a:lstStyle/>
          <a:p>
            <a:pPr>
              <a:lnSpc>
                <a:spcPct val="100000"/>
              </a:lnSpc>
            </a:pPr>
            <a:r>
              <a:rPr lang="da-DK" sz="2000" dirty="0"/>
              <a:t>I 1950 var </a:t>
            </a:r>
            <a:r>
              <a:rPr lang="da-DK" sz="2000" dirty="0" smtClean="0"/>
              <a:t>der 18.000 </a:t>
            </a:r>
            <a:r>
              <a:rPr lang="da-DK" sz="2000" dirty="0"/>
              <a:t>km2.</a:t>
            </a:r>
          </a:p>
          <a:p>
            <a:pPr>
              <a:lnSpc>
                <a:spcPct val="100000"/>
              </a:lnSpc>
            </a:pPr>
            <a:r>
              <a:rPr lang="da-DK" sz="2000" dirty="0" smtClean="0"/>
              <a:t>I </a:t>
            </a:r>
            <a:r>
              <a:rPr lang="da-DK" sz="2000" dirty="0"/>
              <a:t>dag er der 85.000 km2 sediment</a:t>
            </a:r>
          </a:p>
          <a:p>
            <a:pPr>
              <a:lnSpc>
                <a:spcPct val="100000"/>
              </a:lnSpc>
            </a:pPr>
            <a:r>
              <a:rPr lang="da-DK" sz="2000" dirty="0"/>
              <a:t>Med lavt iltindhold. </a:t>
            </a:r>
          </a:p>
        </p:txBody>
      </p:sp>
    </p:spTree>
    <p:extLst>
      <p:ext uri="{BB962C8B-B14F-4D97-AF65-F5344CB8AC3E}">
        <p14:creationId xmlns:p14="http://schemas.microsoft.com/office/powerpoint/2010/main" val="2887863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p:nvPr/>
        </p:nvPicPr>
        <p:blipFill rotWithShape="1">
          <a:blip r:embed="rId3" cstate="print">
            <a:extLst>
              <a:ext uri="{28A0092B-C50C-407E-A947-70E740481C1C}">
                <a14:useLocalDpi xmlns:a14="http://schemas.microsoft.com/office/drawing/2010/main" val="0"/>
              </a:ext>
            </a:extLst>
          </a:blip>
          <a:srcRect b="11313"/>
          <a:stretch/>
        </p:blipFill>
        <p:spPr bwMode="auto">
          <a:xfrm>
            <a:off x="2137776" y="692696"/>
            <a:ext cx="3744416" cy="2736304"/>
          </a:xfrm>
          <a:prstGeom prst="rect">
            <a:avLst/>
          </a:prstGeom>
          <a:noFill/>
          <a:ln>
            <a:noFill/>
          </a:ln>
          <a:extLst>
            <a:ext uri="{53640926-AAD7-44D8-BBD7-CCE9431645EC}">
              <a14:shadowObscured xmlns:a14="http://schemas.microsoft.com/office/drawing/2010/main"/>
            </a:ext>
          </a:extLst>
        </p:spPr>
      </p:pic>
      <p:pic>
        <p:nvPicPr>
          <p:cNvPr id="7" name="Picture 4"/>
          <p:cNvPicPr/>
          <p:nvPr/>
        </p:nvPicPr>
        <p:blipFill rotWithShape="1">
          <a:blip r:embed="rId4" cstate="print">
            <a:extLst>
              <a:ext uri="{28A0092B-C50C-407E-A947-70E740481C1C}">
                <a14:useLocalDpi xmlns:a14="http://schemas.microsoft.com/office/drawing/2010/main" val="0"/>
              </a:ext>
            </a:extLst>
          </a:blip>
          <a:srcRect b="10870"/>
          <a:stretch/>
        </p:blipFill>
        <p:spPr bwMode="auto">
          <a:xfrm>
            <a:off x="6742483" y="773028"/>
            <a:ext cx="3528393" cy="2655973"/>
          </a:xfrm>
          <a:prstGeom prst="rect">
            <a:avLst/>
          </a:prstGeom>
          <a:noFill/>
          <a:ln>
            <a:noFill/>
          </a:ln>
          <a:extLst>
            <a:ext uri="{53640926-AAD7-44D8-BBD7-CCE9431645EC}">
              <a14:shadowObscured xmlns:a14="http://schemas.microsoft.com/office/drawing/2010/main"/>
            </a:ext>
          </a:extLst>
        </p:spPr>
      </p:pic>
      <p:pic>
        <p:nvPicPr>
          <p:cNvPr id="8"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6220" y="3573016"/>
            <a:ext cx="3672408" cy="2952328"/>
          </a:xfrm>
          <a:prstGeom prst="rect">
            <a:avLst/>
          </a:prstGeom>
          <a:noFill/>
          <a:ln>
            <a:noFill/>
          </a:ln>
        </p:spPr>
      </p:pic>
      <p:sp>
        <p:nvSpPr>
          <p:cNvPr id="2" name="Tekstboks 1"/>
          <p:cNvSpPr txBox="1"/>
          <p:nvPr/>
        </p:nvSpPr>
        <p:spPr>
          <a:xfrm>
            <a:off x="3142084" y="124828"/>
            <a:ext cx="11893076" cy="707886"/>
          </a:xfrm>
          <a:prstGeom prst="rect">
            <a:avLst/>
          </a:prstGeom>
          <a:noFill/>
        </p:spPr>
        <p:txBody>
          <a:bodyPr wrap="square" rtlCol="0">
            <a:spAutoFit/>
          </a:bodyPr>
          <a:lstStyle/>
          <a:p>
            <a:r>
              <a:rPr lang="da-DK" sz="2800" dirty="0"/>
              <a:t>N &amp; P </a:t>
            </a:r>
            <a:r>
              <a:rPr lang="da-DK" sz="2800" dirty="0" smtClean="0"/>
              <a:t>Tilførsler og koncentrationer</a:t>
            </a:r>
            <a:endParaRPr lang="da-DK" sz="2800" dirty="0"/>
          </a:p>
        </p:txBody>
      </p:sp>
    </p:spTree>
    <p:extLst>
      <p:ext uri="{BB962C8B-B14F-4D97-AF65-F5344CB8AC3E}">
        <p14:creationId xmlns:p14="http://schemas.microsoft.com/office/powerpoint/2010/main" val="20978199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701801" y="620714"/>
            <a:ext cx="8421687" cy="935037"/>
          </a:xfrm>
        </p:spPr>
        <p:txBody>
          <a:bodyPr/>
          <a:lstStyle/>
          <a:p>
            <a:r>
              <a:rPr lang="en-US" altLang="da-DK" sz="3200"/>
              <a:t>Danmarks udledninger af kvælstof til havet</a:t>
            </a:r>
          </a:p>
        </p:txBody>
      </p:sp>
      <p:graphicFrame>
        <p:nvGraphicFramePr>
          <p:cNvPr id="16387" name="Object 3"/>
          <p:cNvGraphicFramePr>
            <a:graphicFrameLocks noChangeAspect="1"/>
          </p:cNvGraphicFramePr>
          <p:nvPr/>
        </p:nvGraphicFramePr>
        <p:xfrm>
          <a:off x="2062162" y="1700213"/>
          <a:ext cx="7272338" cy="4906962"/>
        </p:xfrm>
        <a:graphic>
          <a:graphicData uri="http://schemas.openxmlformats.org/presentationml/2006/ole">
            <mc:AlternateContent xmlns:mc="http://schemas.openxmlformats.org/markup-compatibility/2006">
              <mc:Choice xmlns:v="urn:schemas-microsoft-com:vml" Requires="v">
                <p:oleObj spid="_x0000_s1048" name="SPW 14.0 Graph" r:id="rId3" imgW="6467785" imgH="4362430" progId="SigmaPlotGraphicObject.13">
                  <p:embed/>
                </p:oleObj>
              </mc:Choice>
              <mc:Fallback>
                <p:oleObj name="SPW 14.0 Graph" r:id="rId3" imgW="6467785" imgH="4362430" progId="SigmaPlotGraphicObject.13">
                  <p:embed/>
                  <p:pic>
                    <p:nvPicPr>
                      <p:cNvPr id="1638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162" y="1700213"/>
                        <a:ext cx="7272338"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kstfelt 1"/>
          <p:cNvSpPr txBox="1"/>
          <p:nvPr/>
        </p:nvSpPr>
        <p:spPr>
          <a:xfrm>
            <a:off x="8974732" y="2492896"/>
            <a:ext cx="3003836" cy="701731"/>
          </a:xfrm>
          <a:prstGeom prst="rect">
            <a:avLst/>
          </a:prstGeom>
          <a:noFill/>
        </p:spPr>
        <p:txBody>
          <a:bodyPr wrap="none" lIns="0" tIns="0" rIns="0" bIns="0" rtlCol="0">
            <a:spAutoFit/>
          </a:bodyPr>
          <a:lstStyle/>
          <a:p>
            <a:pPr>
              <a:lnSpc>
                <a:spcPct val="95000"/>
              </a:lnSpc>
            </a:pPr>
            <a:r>
              <a:rPr lang="da-DK" sz="1600" dirty="0" smtClean="0">
                <a:latin typeface="+mn-lt"/>
              </a:rPr>
              <a:t>2010-2019 stigning skyldes </a:t>
            </a:r>
            <a:r>
              <a:rPr lang="da-DK" sz="1600" dirty="0" smtClean="0">
                <a:latin typeface="+mn-lt"/>
              </a:rPr>
              <a:t>brak-</a:t>
            </a:r>
            <a:endParaRPr lang="da-DK" sz="1600" dirty="0" smtClean="0">
              <a:latin typeface="+mn-lt"/>
            </a:endParaRPr>
          </a:p>
          <a:p>
            <a:pPr>
              <a:lnSpc>
                <a:spcPct val="95000"/>
              </a:lnSpc>
            </a:pPr>
            <a:r>
              <a:rPr lang="da-DK" sz="1600" dirty="0" smtClean="0">
                <a:latin typeface="+mn-lt"/>
              </a:rPr>
              <a:t>lægning, majs og land-</a:t>
            </a:r>
          </a:p>
          <a:p>
            <a:pPr>
              <a:lnSpc>
                <a:spcPct val="95000"/>
              </a:lnSpc>
            </a:pPr>
            <a:r>
              <a:rPr lang="da-DK" sz="1600" dirty="0">
                <a:latin typeface="+mn-lt"/>
              </a:rPr>
              <a:t>b</a:t>
            </a:r>
            <a:r>
              <a:rPr lang="da-DK" sz="1600" dirty="0" smtClean="0">
                <a:latin typeface="+mn-lt"/>
              </a:rPr>
              <a:t>rugspakke (Markager 2020).</a:t>
            </a:r>
            <a:endParaRPr lang="da-DK" sz="1600" dirty="0">
              <a:latin typeface="+mn-lt"/>
            </a:endParaRPr>
          </a:p>
        </p:txBody>
      </p:sp>
    </p:spTree>
    <p:extLst>
      <p:ext uri="{BB962C8B-B14F-4D97-AF65-F5344CB8AC3E}">
        <p14:creationId xmlns:p14="http://schemas.microsoft.com/office/powerpoint/2010/main" val="744498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773237" y="260350"/>
            <a:ext cx="8421688" cy="935038"/>
          </a:xfrm>
        </p:spPr>
        <p:txBody>
          <a:bodyPr/>
          <a:lstStyle/>
          <a:p>
            <a:r>
              <a:rPr lang="en-US" altLang="da-DK" smtClean="0"/>
              <a:t>Mængden af alger i fjordene</a:t>
            </a:r>
          </a:p>
        </p:txBody>
      </p:sp>
      <p:graphicFrame>
        <p:nvGraphicFramePr>
          <p:cNvPr id="17411" name="Object 3"/>
          <p:cNvGraphicFramePr>
            <a:graphicFrameLocks noChangeAspect="1"/>
          </p:cNvGraphicFramePr>
          <p:nvPr/>
        </p:nvGraphicFramePr>
        <p:xfrm>
          <a:off x="1990725" y="1195389"/>
          <a:ext cx="6767512" cy="5265737"/>
        </p:xfrm>
        <a:graphic>
          <a:graphicData uri="http://schemas.openxmlformats.org/presentationml/2006/ole">
            <mc:AlternateContent xmlns:mc="http://schemas.openxmlformats.org/markup-compatibility/2006">
              <mc:Choice xmlns:v="urn:schemas-microsoft-com:vml" Requires="v">
                <p:oleObj spid="_x0000_s2068" name="SPW 14.0 Graph" r:id="rId3" imgW="5486400" imgH="4266984" progId="SigmaPlotGraphicObject.13">
                  <p:embed/>
                </p:oleObj>
              </mc:Choice>
              <mc:Fallback>
                <p:oleObj name="SPW 14.0 Graph" r:id="rId3" imgW="5486400" imgH="4266984" progId="SigmaPlotGraphicObject.13">
                  <p:embed/>
                  <p:pic>
                    <p:nvPicPr>
                      <p:cNvPr id="1741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25" y="1195389"/>
                        <a:ext cx="6767512"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39519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t>Tilførsler af kvælstof og fosfor til havet</a:t>
            </a:r>
            <a:endParaRPr lang="da-DK" sz="3200" dirty="0"/>
          </a:p>
        </p:txBody>
      </p:sp>
      <p:sp>
        <p:nvSpPr>
          <p:cNvPr id="3" name="Pladsholder til indhold 2"/>
          <p:cNvSpPr>
            <a:spLocks noGrp="1"/>
          </p:cNvSpPr>
          <p:nvPr>
            <p:ph idx="1"/>
          </p:nvPr>
        </p:nvSpPr>
        <p:spPr/>
        <p:txBody>
          <a:bodyPr/>
          <a:lstStyle/>
          <a:p>
            <a:r>
              <a:rPr lang="da-DK" dirty="0"/>
              <a:t>I </a:t>
            </a:r>
            <a:r>
              <a:rPr lang="da-DK" dirty="0" smtClean="0"/>
              <a:t>de sidste 10 år er der årligt blevet tilført 56.000 tons kvælstof.  I dag </a:t>
            </a:r>
            <a:r>
              <a:rPr lang="da-DK" dirty="0"/>
              <a:t>er status, at landbruget står for 70 pct. af kvælstofudledningerne fra </a:t>
            </a:r>
            <a:r>
              <a:rPr lang="da-DK" dirty="0" smtClean="0"/>
              <a:t>de dyrkede arealer, </a:t>
            </a:r>
            <a:r>
              <a:rPr lang="da-DK" dirty="0"/>
              <a:t>20 pct. kommer fra de naturlige processer i landskabet, og de sidste 10 pct. fra rensningsanlæg, havbrug og lidt industri. </a:t>
            </a:r>
            <a:endParaRPr lang="da-DK" dirty="0" smtClean="0"/>
          </a:p>
          <a:p>
            <a:endParaRPr lang="da-DK" dirty="0"/>
          </a:p>
          <a:p>
            <a:r>
              <a:rPr lang="da-DK" dirty="0" smtClean="0"/>
              <a:t>Status for fosforudledninger er, at ca. 65% stammer fra de dyrkede arealer. </a:t>
            </a:r>
            <a:r>
              <a:rPr lang="da-DK" dirty="0"/>
              <a:t>Danmarks udledninger af fosfor har ligget stabilt på ca. </a:t>
            </a:r>
            <a:r>
              <a:rPr lang="da-DK" dirty="0" smtClean="0"/>
              <a:t>2.100 </a:t>
            </a:r>
            <a:r>
              <a:rPr lang="da-DK" dirty="0"/>
              <a:t>tons pr. år de sidste 20 år. Heraf står alle former </a:t>
            </a:r>
            <a:r>
              <a:rPr lang="da-DK" dirty="0" smtClean="0"/>
              <a:t>for spildevand</a:t>
            </a:r>
            <a:r>
              <a:rPr lang="da-DK" dirty="0"/>
              <a:t>, overløb, spredt bebyggelse og de direkte udledninger af renset spildevand for 1/3. De resterende </a:t>
            </a:r>
            <a:r>
              <a:rPr lang="da-DK" dirty="0" smtClean="0"/>
              <a:t>2/3 kommer </a:t>
            </a:r>
            <a:r>
              <a:rPr lang="da-DK" dirty="0"/>
              <a:t>fra det åbne land, dvs. fra landbruget og et naturligt baggrundsbidrag. Fordelingen mellem </a:t>
            </a:r>
            <a:r>
              <a:rPr lang="da-DK" dirty="0" smtClean="0"/>
              <a:t>landbrugsdrift og </a:t>
            </a:r>
            <a:r>
              <a:rPr lang="da-DK" dirty="0"/>
              <a:t>natur er omdiskuteret, men samlet udleder landbruget mere fosfor end der kommer med spildevand.</a:t>
            </a:r>
            <a:endParaRPr lang="da-DK" dirty="0" smtClean="0"/>
          </a:p>
          <a:p>
            <a:endParaRPr lang="da-DK" dirty="0"/>
          </a:p>
          <a:p>
            <a:endParaRPr lang="da-DK" dirty="0"/>
          </a:p>
        </p:txBody>
      </p:sp>
      <p:sp>
        <p:nvSpPr>
          <p:cNvPr id="4" name="Pladsholder til dato 3"/>
          <p:cNvSpPr>
            <a:spLocks noGrp="1"/>
          </p:cNvSpPr>
          <p:nvPr>
            <p:ph type="dt" sz="half" idx="10"/>
          </p:nvPr>
        </p:nvSpPr>
        <p:spPr/>
        <p:txBody>
          <a:bodyPr/>
          <a:lstStyle/>
          <a:p>
            <a:fld id="{B9517230-383E-4CCE-BAC6-9CED8A209F63}" type="datetime1">
              <a:rPr lang="da-DK" smtClean="0"/>
              <a:t>23-09-2021</a:t>
            </a:fld>
            <a:r>
              <a:rPr lang="da-DK" smtClean="0"/>
              <a:t>27-09-2021</a:t>
            </a:r>
            <a:endParaRPr lang="da-DK" dirty="0"/>
          </a:p>
        </p:txBody>
      </p:sp>
    </p:spTree>
    <p:extLst>
      <p:ext uri="{BB962C8B-B14F-4D97-AF65-F5344CB8AC3E}">
        <p14:creationId xmlns:p14="http://schemas.microsoft.com/office/powerpoint/2010/main" val="1772486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smtClean="0"/>
              <a:t>Hvor langt skal vi ned i tilførslerne?</a:t>
            </a:r>
            <a:endParaRPr lang="da-DK" sz="3600" dirty="0"/>
          </a:p>
        </p:txBody>
      </p:sp>
      <p:sp>
        <p:nvSpPr>
          <p:cNvPr id="3" name="Pladsholder til indhold 2"/>
          <p:cNvSpPr>
            <a:spLocks noGrp="1"/>
          </p:cNvSpPr>
          <p:nvPr>
            <p:ph idx="1"/>
          </p:nvPr>
        </p:nvSpPr>
        <p:spPr/>
        <p:txBody>
          <a:bodyPr/>
          <a:lstStyle/>
          <a:p>
            <a:endParaRPr lang="da-DK" dirty="0" smtClean="0"/>
          </a:p>
          <a:p>
            <a:endParaRPr lang="da-DK" dirty="0"/>
          </a:p>
          <a:p>
            <a:r>
              <a:rPr lang="da-DK" dirty="0" smtClean="0"/>
              <a:t>For kvælstofs vedkommende skal vi ned på ca. 36.000 tons per år. I runde tal betyder det, at tilførslerne skal ned med 20.000 tons om året. I de nuværende forhandlinger med landbruget er der lagt en reduktion på ca. 13.000 tons.</a:t>
            </a:r>
          </a:p>
          <a:p>
            <a:endParaRPr lang="da-DK" dirty="0"/>
          </a:p>
          <a:p>
            <a:r>
              <a:rPr lang="da-DK" dirty="0" smtClean="0"/>
              <a:t>Målet på de 36.000 tons kan også nås, hvis man yderligere reducerer fosfortilførslerne.</a:t>
            </a:r>
            <a:endParaRPr lang="da-DK" dirty="0"/>
          </a:p>
        </p:txBody>
      </p:sp>
      <p:sp>
        <p:nvSpPr>
          <p:cNvPr id="4" name="Pladsholder til dato 3"/>
          <p:cNvSpPr>
            <a:spLocks noGrp="1"/>
          </p:cNvSpPr>
          <p:nvPr>
            <p:ph type="dt" sz="half" idx="10"/>
          </p:nvPr>
        </p:nvSpPr>
        <p:spPr/>
        <p:txBody>
          <a:bodyPr/>
          <a:lstStyle/>
          <a:p>
            <a:fld id="{D09A992B-D221-4EDB-99DC-EF8968C3577A}" type="datetime1">
              <a:rPr lang="da-DK" smtClean="0"/>
              <a:t>23-09-2021</a:t>
            </a:fld>
            <a:r>
              <a:rPr lang="da-DK" smtClean="0"/>
              <a:t>27-09-2021</a:t>
            </a:r>
            <a:endParaRPr lang="da-DK" dirty="0"/>
          </a:p>
        </p:txBody>
      </p:sp>
    </p:spTree>
    <p:extLst>
      <p:ext uri="{BB962C8B-B14F-4D97-AF65-F5344CB8AC3E}">
        <p14:creationId xmlns:p14="http://schemas.microsoft.com/office/powerpoint/2010/main" val="3137230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Hovedbudskaber </a:t>
            </a:r>
            <a:r>
              <a:rPr lang="da-DK" dirty="0" smtClean="0"/>
              <a:t>- </a:t>
            </a:r>
            <a:r>
              <a:rPr lang="da-DK" dirty="0" smtClean="0"/>
              <a:t>havplanen</a:t>
            </a:r>
            <a:endParaRPr lang="da-DK" dirty="0"/>
          </a:p>
        </p:txBody>
      </p:sp>
      <p:sp>
        <p:nvSpPr>
          <p:cNvPr id="3" name="Pladsholder til indhold 2"/>
          <p:cNvSpPr>
            <a:spLocks noGrp="1"/>
          </p:cNvSpPr>
          <p:nvPr>
            <p:ph idx="1"/>
          </p:nvPr>
        </p:nvSpPr>
        <p:spPr/>
        <p:txBody>
          <a:bodyPr/>
          <a:lstStyle/>
          <a:p>
            <a:endParaRPr lang="da-DK" sz="2400" dirty="0" smtClean="0"/>
          </a:p>
          <a:p>
            <a:r>
              <a:rPr lang="da-DK" sz="2400" dirty="0" smtClean="0"/>
              <a:t>Et </a:t>
            </a:r>
            <a:r>
              <a:rPr lang="da-DK" sz="2400" dirty="0" smtClean="0"/>
              <a:t>paradigmeskift i forvaltningen! Ikke længere kun miljø, men også </a:t>
            </a:r>
            <a:r>
              <a:rPr lang="da-DK" sz="2400" dirty="0" smtClean="0"/>
              <a:t>erhverv </a:t>
            </a:r>
            <a:r>
              <a:rPr lang="da-DK" sz="2400" dirty="0" smtClean="0"/>
              <a:t>og samfundsaktiviteter. Milepæle: 2014 – 2016 – 2021.</a:t>
            </a:r>
          </a:p>
          <a:p>
            <a:endParaRPr lang="da-DK" sz="2400" dirty="0" smtClean="0"/>
          </a:p>
          <a:p>
            <a:r>
              <a:rPr lang="da-DK" sz="2400" dirty="0" smtClean="0"/>
              <a:t>Det første bud på en havplan for de danske havområder blev offentliggjort marts 2021 og </a:t>
            </a:r>
            <a:r>
              <a:rPr lang="da-DK" sz="2400" dirty="0" smtClean="0"/>
              <a:t>den offentlige </a:t>
            </a:r>
            <a:r>
              <a:rPr lang="da-DK" sz="2400" dirty="0" smtClean="0"/>
              <a:t>høring </a:t>
            </a:r>
            <a:r>
              <a:rPr lang="da-DK" sz="2400" dirty="0" smtClean="0"/>
              <a:t>er lige afsluttet</a:t>
            </a:r>
            <a:r>
              <a:rPr lang="da-DK" sz="2400" dirty="0" smtClean="0"/>
              <a:t>. </a:t>
            </a:r>
            <a:endParaRPr lang="da-DK" sz="2400" dirty="0" smtClean="0"/>
          </a:p>
          <a:p>
            <a:endParaRPr lang="da-DK" sz="2400" dirty="0" smtClean="0"/>
          </a:p>
          <a:p>
            <a:r>
              <a:rPr lang="da-DK" sz="2400" dirty="0" smtClean="0"/>
              <a:t>Den </a:t>
            </a:r>
            <a:r>
              <a:rPr lang="da-DK" sz="2400" dirty="0" smtClean="0"/>
              <a:t>nye havplan har alvorlige mangler, og den opfylder hverken en lang række krav og intentioner i EU-direktivet fra 2014 eller i den danske følgelov fra 2016.</a:t>
            </a:r>
            <a:endParaRPr lang="da-DK" sz="2400" dirty="0"/>
          </a:p>
        </p:txBody>
      </p:sp>
      <p:sp>
        <p:nvSpPr>
          <p:cNvPr id="4" name="Pladsholder til dato 3"/>
          <p:cNvSpPr>
            <a:spLocks noGrp="1"/>
          </p:cNvSpPr>
          <p:nvPr>
            <p:ph type="dt" sz="half" idx="10"/>
          </p:nvPr>
        </p:nvSpPr>
        <p:spPr/>
        <p:txBody>
          <a:bodyPr/>
          <a:lstStyle/>
          <a:p>
            <a:fld id="{1C7846BB-364B-4F16-8FDE-17294A0FE713}" type="datetime1">
              <a:rPr lang="da-DK" smtClean="0"/>
              <a:t>23-09-2021</a:t>
            </a:fld>
            <a:r>
              <a:rPr lang="da-DK" smtClean="0"/>
              <a:t>21-04-2021</a:t>
            </a:r>
            <a:endParaRPr lang="da-DK" dirty="0"/>
          </a:p>
        </p:txBody>
      </p:sp>
    </p:spTree>
    <p:extLst>
      <p:ext uri="{BB962C8B-B14F-4D97-AF65-F5344CB8AC3E}">
        <p14:creationId xmlns:p14="http://schemas.microsoft.com/office/powerpoint/2010/main" val="1299492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Hovedbudskaber </a:t>
            </a:r>
            <a:r>
              <a:rPr lang="da-DK" dirty="0" smtClean="0"/>
              <a:t>– </a:t>
            </a:r>
            <a:r>
              <a:rPr lang="da-DK" sz="2800" dirty="0" smtClean="0"/>
              <a:t>eksempler på mangler </a:t>
            </a:r>
            <a:endParaRPr lang="da-DK" sz="2800" dirty="0"/>
          </a:p>
        </p:txBody>
      </p:sp>
      <p:sp>
        <p:nvSpPr>
          <p:cNvPr id="3" name="Pladsholder til indhold 2"/>
          <p:cNvSpPr>
            <a:spLocks noGrp="1"/>
          </p:cNvSpPr>
          <p:nvPr>
            <p:ph idx="1"/>
          </p:nvPr>
        </p:nvSpPr>
        <p:spPr/>
        <p:txBody>
          <a:bodyPr/>
          <a:lstStyle/>
          <a:p>
            <a:pPr lvl="0"/>
            <a:r>
              <a:rPr lang="da-DK" dirty="0" smtClean="0">
                <a:solidFill>
                  <a:srgbClr val="FF0000"/>
                </a:solidFill>
              </a:rPr>
              <a:t>Den nationale havplan:</a:t>
            </a:r>
          </a:p>
          <a:p>
            <a:pPr lvl="0"/>
            <a:r>
              <a:rPr lang="da-DK" dirty="0" smtClean="0"/>
              <a:t>- omfatter </a:t>
            </a:r>
            <a:r>
              <a:rPr lang="da-DK" dirty="0"/>
              <a:t>kun de åbne havområder,</a:t>
            </a:r>
          </a:p>
          <a:p>
            <a:pPr lvl="0"/>
            <a:r>
              <a:rPr lang="da-DK" dirty="0" smtClean="0"/>
              <a:t>- prioriterer </a:t>
            </a:r>
            <a:r>
              <a:rPr lang="da-DK" dirty="0"/>
              <a:t>udelukkende erhvervsinteresser,</a:t>
            </a:r>
          </a:p>
          <a:p>
            <a:pPr lvl="0"/>
            <a:r>
              <a:rPr lang="da-DK" dirty="0" smtClean="0"/>
              <a:t>- mangler </a:t>
            </a:r>
            <a:r>
              <a:rPr lang="da-DK" dirty="0"/>
              <a:t>alt om kystturisme og friluftsliv, trods omfattende tilgængelig viden om </a:t>
            </a:r>
            <a:r>
              <a:rPr lang="da-DK" dirty="0" smtClean="0"/>
              <a:t>omfang, betydning af blandt andet jobskabelse </a:t>
            </a:r>
            <a:r>
              <a:rPr lang="da-DK" dirty="0"/>
              <a:t>og økonomi,</a:t>
            </a:r>
          </a:p>
          <a:p>
            <a:pPr lvl="0"/>
            <a:r>
              <a:rPr lang="da-DK" dirty="0" smtClean="0"/>
              <a:t>- forholder </a:t>
            </a:r>
            <a:r>
              <a:rPr lang="da-DK" dirty="0"/>
              <a:t>sig ikke til samspillet mellem hav og land,</a:t>
            </a:r>
          </a:p>
          <a:p>
            <a:pPr lvl="0"/>
            <a:r>
              <a:rPr lang="da-DK" dirty="0" smtClean="0"/>
              <a:t>- er </a:t>
            </a:r>
            <a:r>
              <a:rPr lang="da-DK" dirty="0"/>
              <a:t>ikke økosystembaseret,</a:t>
            </a:r>
          </a:p>
          <a:p>
            <a:pPr lvl="0"/>
            <a:r>
              <a:rPr lang="da-DK" dirty="0" smtClean="0"/>
              <a:t>- berører </a:t>
            </a:r>
            <a:r>
              <a:rPr lang="da-DK" dirty="0"/>
              <a:t>stort set ikke klimaforandringerne</a:t>
            </a:r>
          </a:p>
          <a:p>
            <a:pPr lvl="0"/>
            <a:r>
              <a:rPr lang="da-DK" dirty="0" smtClean="0"/>
              <a:t>- indeholder </a:t>
            </a:r>
            <a:r>
              <a:rPr lang="da-DK" dirty="0"/>
              <a:t>ingen økonomiske eller sociale analyser</a:t>
            </a:r>
          </a:p>
          <a:p>
            <a:pPr lvl="0"/>
            <a:r>
              <a:rPr lang="da-DK" dirty="0" smtClean="0"/>
              <a:t>- videresender </a:t>
            </a:r>
            <a:r>
              <a:rPr lang="da-DK" dirty="0"/>
              <a:t>alt om miljøforhold til forvaltningen af tre andre EU-direktiver (Vandrammedirektivet, Habitatdirektivet og Havstrategidirektivet).</a:t>
            </a:r>
          </a:p>
          <a:p>
            <a:r>
              <a:rPr lang="da-DK" dirty="0" smtClean="0"/>
              <a:t>- </a:t>
            </a:r>
            <a:endParaRPr lang="da-DK" dirty="0"/>
          </a:p>
        </p:txBody>
      </p:sp>
      <p:sp>
        <p:nvSpPr>
          <p:cNvPr id="4" name="Pladsholder til dato 3"/>
          <p:cNvSpPr>
            <a:spLocks noGrp="1"/>
          </p:cNvSpPr>
          <p:nvPr>
            <p:ph type="dt" sz="half" idx="10"/>
          </p:nvPr>
        </p:nvSpPr>
        <p:spPr/>
        <p:txBody>
          <a:bodyPr/>
          <a:lstStyle/>
          <a:p>
            <a:fld id="{FAA7918C-60ED-48DA-957D-8F630075F998}" type="datetime1">
              <a:rPr lang="da-DK" smtClean="0"/>
              <a:t>23-09-2021</a:t>
            </a:fld>
            <a:r>
              <a:rPr lang="da-DK" smtClean="0"/>
              <a:t>21-04-2021</a:t>
            </a:r>
            <a:endParaRPr lang="da-DK" dirty="0"/>
          </a:p>
        </p:txBody>
      </p:sp>
    </p:spTree>
    <p:extLst>
      <p:ext uri="{BB962C8B-B14F-4D97-AF65-F5344CB8AC3E}">
        <p14:creationId xmlns:p14="http://schemas.microsoft.com/office/powerpoint/2010/main" val="3122194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800" dirty="0" smtClean="0"/>
              <a:t>Fjorde og kystnære havområder</a:t>
            </a:r>
            <a:endParaRPr lang="da-DK" sz="2800" dirty="0"/>
          </a:p>
        </p:txBody>
      </p:sp>
      <p:sp>
        <p:nvSpPr>
          <p:cNvPr id="3" name="Pladsholder til indhold 2"/>
          <p:cNvSpPr>
            <a:spLocks noGrp="1"/>
          </p:cNvSpPr>
          <p:nvPr>
            <p:ph idx="1"/>
          </p:nvPr>
        </p:nvSpPr>
        <p:spPr>
          <a:xfrm>
            <a:off x="985838" y="1484784"/>
            <a:ext cx="10220325" cy="4521366"/>
          </a:xfrm>
        </p:spPr>
        <p:txBody>
          <a:bodyPr/>
          <a:lstStyle/>
          <a:p>
            <a:endParaRPr lang="da-DK" dirty="0" smtClean="0"/>
          </a:p>
          <a:p>
            <a:endParaRPr lang="da-DK" dirty="0" smtClean="0"/>
          </a:p>
          <a:p>
            <a:r>
              <a:rPr lang="da-DK" dirty="0" smtClean="0"/>
              <a:t>I Danmark bor hovedparten af befolkningen langs fjorde og kystnære områder og en lang række erhvervs-, samfunds- og miljømæssige forhold og aktiviteter pågår her.</a:t>
            </a:r>
          </a:p>
          <a:p>
            <a:endParaRPr lang="da-DK" dirty="0" smtClean="0"/>
          </a:p>
          <a:p>
            <a:endParaRPr lang="da-DK" dirty="0" smtClean="0"/>
          </a:p>
          <a:p>
            <a:r>
              <a:rPr lang="da-DK" dirty="0" smtClean="0"/>
              <a:t>Hovedparten af jobskabelsen og økonomien på og i havet foregår i disse områder, også sammenlignet med alle andre aktiviteter i de åbne havområder.</a:t>
            </a:r>
            <a:endParaRPr lang="da-DK" dirty="0"/>
          </a:p>
        </p:txBody>
      </p:sp>
      <p:sp>
        <p:nvSpPr>
          <p:cNvPr id="4" name="Pladsholder til dato 3"/>
          <p:cNvSpPr>
            <a:spLocks noGrp="1"/>
          </p:cNvSpPr>
          <p:nvPr>
            <p:ph type="dt" sz="half" idx="10"/>
          </p:nvPr>
        </p:nvSpPr>
        <p:spPr/>
        <p:txBody>
          <a:bodyPr/>
          <a:lstStyle/>
          <a:p>
            <a:fld id="{DB8DE47E-D756-45C4-8718-E74EC6FE6322}" type="datetime1">
              <a:rPr lang="da-DK" smtClean="0"/>
              <a:t>23-09-2021</a:t>
            </a:fld>
            <a:r>
              <a:rPr lang="da-DK" smtClean="0"/>
              <a:t>21-04-2021</a:t>
            </a:r>
            <a:endParaRPr lang="da-DK" dirty="0"/>
          </a:p>
        </p:txBody>
      </p:sp>
    </p:spTree>
    <p:extLst>
      <p:ext uri="{BB962C8B-B14F-4D97-AF65-F5344CB8AC3E}">
        <p14:creationId xmlns:p14="http://schemas.microsoft.com/office/powerpoint/2010/main" val="1431231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t>Omsætning og jobskabelse i erhvervene i </a:t>
            </a:r>
            <a:r>
              <a:rPr lang="da-DK" sz="3200" dirty="0" smtClean="0"/>
              <a:t>og på havet </a:t>
            </a:r>
            <a:r>
              <a:rPr lang="da-DK" sz="3200" dirty="0"/>
              <a:t>omkring Danmark (2013</a:t>
            </a:r>
            <a:r>
              <a:rPr lang="da-DK" sz="3200" dirty="0" smtClean="0"/>
              <a:t>) – (Riemann m.fl. 2017)</a:t>
            </a:r>
            <a:endParaRPr lang="da-DK" sz="3200" dirty="0"/>
          </a:p>
        </p:txBody>
      </p:sp>
      <p:graphicFrame>
        <p:nvGraphicFramePr>
          <p:cNvPr id="4" name="Pladsholder til indhold 3"/>
          <p:cNvGraphicFramePr>
            <a:graphicFrameLocks noGrp="1"/>
          </p:cNvGraphicFramePr>
          <p:nvPr>
            <p:ph idx="1"/>
            <p:extLst/>
          </p:nvPr>
        </p:nvGraphicFramePr>
        <p:xfrm>
          <a:off x="3131185" y="2802858"/>
          <a:ext cx="5926455" cy="3925824"/>
        </p:xfrm>
        <a:graphic>
          <a:graphicData uri="http://schemas.openxmlformats.org/drawingml/2006/table">
            <a:tbl>
              <a:tblPr firstRow="1" firstCol="1" bandRow="1">
                <a:tableStyleId>{5C22544A-7EE6-4342-B048-85BDC9FD1C3A}</a:tableStyleId>
              </a:tblPr>
              <a:tblGrid>
                <a:gridCol w="1988185">
                  <a:extLst>
                    <a:ext uri="{9D8B030D-6E8A-4147-A177-3AD203B41FA5}">
                      <a16:colId xmlns:a16="http://schemas.microsoft.com/office/drawing/2014/main" val="413886407"/>
                    </a:ext>
                  </a:extLst>
                </a:gridCol>
                <a:gridCol w="1968500">
                  <a:extLst>
                    <a:ext uri="{9D8B030D-6E8A-4147-A177-3AD203B41FA5}">
                      <a16:colId xmlns:a16="http://schemas.microsoft.com/office/drawing/2014/main" val="860744552"/>
                    </a:ext>
                  </a:extLst>
                </a:gridCol>
                <a:gridCol w="1969770">
                  <a:extLst>
                    <a:ext uri="{9D8B030D-6E8A-4147-A177-3AD203B41FA5}">
                      <a16:colId xmlns:a16="http://schemas.microsoft.com/office/drawing/2014/main" val="1467854029"/>
                    </a:ext>
                  </a:extLst>
                </a:gridCol>
              </a:tblGrid>
              <a:tr h="0">
                <a:tc>
                  <a:txBody>
                    <a:bodyPr/>
                    <a:lstStyle/>
                    <a:p>
                      <a:pPr>
                        <a:lnSpc>
                          <a:spcPct val="115000"/>
                        </a:lnSpc>
                        <a:spcAft>
                          <a:spcPts val="0"/>
                        </a:spcAft>
                      </a:pPr>
                      <a:r>
                        <a:rPr lang="da-DK" sz="1600" dirty="0">
                          <a:effectLst/>
                        </a:rPr>
                        <a:t>Erhverv</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a:effectLst/>
                        </a:rPr>
                        <a:t>Omsætning (mia. kr.)</a:t>
                      </a:r>
                      <a:endParaRPr lang="da-DK"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a:effectLst/>
                        </a:rPr>
                        <a:t>Antal fuldtidsjobs</a:t>
                      </a:r>
                      <a:endParaRPr lang="da-DK"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78726359"/>
                  </a:ext>
                </a:extLst>
              </a:tr>
              <a:tr h="0">
                <a:tc>
                  <a:txBody>
                    <a:bodyPr/>
                    <a:lstStyle/>
                    <a:p>
                      <a:pPr>
                        <a:lnSpc>
                          <a:spcPct val="115000"/>
                        </a:lnSpc>
                        <a:spcAft>
                          <a:spcPts val="0"/>
                        </a:spcAft>
                      </a:pPr>
                      <a:r>
                        <a:rPr lang="da-DK" sz="1600" dirty="0">
                          <a:effectLst/>
                        </a:rPr>
                        <a:t>Landbrug*</a:t>
                      </a:r>
                    </a:p>
                    <a:p>
                      <a:pPr>
                        <a:lnSpc>
                          <a:spcPct val="115000"/>
                        </a:lnSpc>
                        <a:spcAft>
                          <a:spcPts val="0"/>
                        </a:spcAft>
                      </a:pPr>
                      <a:r>
                        <a:rPr lang="da-DK" sz="1600" dirty="0">
                          <a:effectLst/>
                        </a:rPr>
                        <a:t> </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dirty="0">
                          <a:effectLst/>
                        </a:rPr>
                        <a:t>              </a:t>
                      </a:r>
                      <a:r>
                        <a:rPr lang="da-DK" sz="1600" dirty="0" smtClean="0">
                          <a:effectLst/>
                        </a:rPr>
                        <a:t> 76</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a:effectLst/>
                        </a:rPr>
                        <a:t>         39.000</a:t>
                      </a:r>
                      <a:endParaRPr lang="da-DK"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54541449"/>
                  </a:ext>
                </a:extLst>
              </a:tr>
              <a:tr h="0">
                <a:tc>
                  <a:txBody>
                    <a:bodyPr/>
                    <a:lstStyle/>
                    <a:p>
                      <a:pPr>
                        <a:lnSpc>
                          <a:spcPct val="115000"/>
                        </a:lnSpc>
                        <a:spcAft>
                          <a:spcPts val="0"/>
                        </a:spcAft>
                      </a:pPr>
                      <a:r>
                        <a:rPr lang="da-DK" sz="1600" dirty="0">
                          <a:effectLst/>
                        </a:rPr>
                        <a:t>Skibsfart</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a:effectLst/>
                        </a:rPr>
                        <a:t>             290</a:t>
                      </a:r>
                      <a:endParaRPr lang="da-DK"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a:effectLst/>
                        </a:rPr>
                        <a:t>          16.000</a:t>
                      </a:r>
                      <a:endParaRPr lang="da-DK"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94342855"/>
                  </a:ext>
                </a:extLst>
              </a:tr>
              <a:tr h="0">
                <a:tc>
                  <a:txBody>
                    <a:bodyPr/>
                    <a:lstStyle/>
                    <a:p>
                      <a:pPr>
                        <a:lnSpc>
                          <a:spcPct val="115000"/>
                        </a:lnSpc>
                        <a:spcAft>
                          <a:spcPts val="0"/>
                        </a:spcAft>
                      </a:pPr>
                      <a:r>
                        <a:rPr lang="da-DK" sz="1600" dirty="0">
                          <a:effectLst/>
                        </a:rPr>
                        <a:t>Kystturisme og lystfiskeri</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a:effectLst/>
                        </a:rPr>
                        <a:t>               55,5</a:t>
                      </a:r>
                      <a:endParaRPr lang="da-DK"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a:effectLst/>
                        </a:rPr>
                        <a:t>          73.000</a:t>
                      </a:r>
                      <a:endParaRPr lang="da-DK"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54351520"/>
                  </a:ext>
                </a:extLst>
              </a:tr>
              <a:tr h="0">
                <a:tc>
                  <a:txBody>
                    <a:bodyPr/>
                    <a:lstStyle/>
                    <a:p>
                      <a:pPr>
                        <a:lnSpc>
                          <a:spcPct val="115000"/>
                        </a:lnSpc>
                        <a:spcAft>
                          <a:spcPts val="0"/>
                        </a:spcAft>
                      </a:pPr>
                      <a:r>
                        <a:rPr lang="da-DK" sz="1600" dirty="0">
                          <a:effectLst/>
                        </a:rPr>
                        <a:t>Offshore aktiviteter</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dirty="0">
                          <a:effectLst/>
                        </a:rPr>
                        <a:t>               </a:t>
                      </a:r>
                      <a:r>
                        <a:rPr lang="da-DK" sz="1600" dirty="0" smtClean="0">
                          <a:effectLst/>
                        </a:rPr>
                        <a:t> 10</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a:effectLst/>
                        </a:rPr>
                        <a:t>          20.000</a:t>
                      </a:r>
                      <a:endParaRPr lang="da-DK"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03280560"/>
                  </a:ext>
                </a:extLst>
              </a:tr>
              <a:tr h="0">
                <a:tc>
                  <a:txBody>
                    <a:bodyPr/>
                    <a:lstStyle/>
                    <a:p>
                      <a:pPr>
                        <a:lnSpc>
                          <a:spcPct val="115000"/>
                        </a:lnSpc>
                        <a:spcAft>
                          <a:spcPts val="0"/>
                        </a:spcAft>
                      </a:pPr>
                      <a:r>
                        <a:rPr lang="da-DK" sz="1600" dirty="0">
                          <a:effectLst/>
                        </a:rPr>
                        <a:t>Fiskeri**</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dirty="0">
                          <a:effectLst/>
                        </a:rPr>
                        <a:t>                </a:t>
                      </a:r>
                      <a:r>
                        <a:rPr lang="da-DK" sz="1600" dirty="0" smtClean="0">
                          <a:effectLst/>
                        </a:rPr>
                        <a:t>  </a:t>
                      </a:r>
                      <a:r>
                        <a:rPr lang="da-DK" sz="1600" dirty="0">
                          <a:effectLst/>
                        </a:rPr>
                        <a:t>3,6</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a:effectLst/>
                        </a:rPr>
                        <a:t>            8.500 </a:t>
                      </a:r>
                      <a:endParaRPr lang="da-DK"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88266415"/>
                  </a:ext>
                </a:extLst>
              </a:tr>
              <a:tr h="0">
                <a:tc>
                  <a:txBody>
                    <a:bodyPr/>
                    <a:lstStyle/>
                    <a:p>
                      <a:pPr>
                        <a:lnSpc>
                          <a:spcPct val="115000"/>
                        </a:lnSpc>
                        <a:spcAft>
                          <a:spcPts val="0"/>
                        </a:spcAft>
                      </a:pPr>
                      <a:r>
                        <a:rPr lang="da-DK" sz="1600" dirty="0">
                          <a:effectLst/>
                        </a:rPr>
                        <a:t>Havbrug (marine akvakulturer)</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dirty="0">
                          <a:effectLst/>
                        </a:rPr>
                        <a:t>              </a:t>
                      </a:r>
                      <a:r>
                        <a:rPr lang="da-DK" sz="1600" dirty="0" smtClean="0">
                          <a:effectLst/>
                        </a:rPr>
                        <a:t>    </a:t>
                      </a:r>
                      <a:r>
                        <a:rPr lang="da-DK" sz="1600" dirty="0">
                          <a:effectLst/>
                        </a:rPr>
                        <a:t>0,5</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a:effectLst/>
                        </a:rPr>
                        <a:t>               120</a:t>
                      </a:r>
                      <a:endParaRPr lang="da-DK"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16319515"/>
                  </a:ext>
                </a:extLst>
              </a:tr>
              <a:tr h="0">
                <a:tc>
                  <a:txBody>
                    <a:bodyPr/>
                    <a:lstStyle/>
                    <a:p>
                      <a:pPr>
                        <a:lnSpc>
                          <a:spcPct val="115000"/>
                        </a:lnSpc>
                        <a:spcAft>
                          <a:spcPts val="0"/>
                        </a:spcAft>
                      </a:pPr>
                      <a:r>
                        <a:rPr lang="da-DK" sz="1600" dirty="0">
                          <a:effectLst/>
                        </a:rPr>
                        <a:t>Råstofindvinding</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dirty="0">
                          <a:effectLst/>
                        </a:rPr>
                        <a:t>               </a:t>
                      </a:r>
                      <a:r>
                        <a:rPr lang="da-DK" sz="1600" dirty="0" smtClean="0">
                          <a:effectLst/>
                        </a:rPr>
                        <a:t>   </a:t>
                      </a:r>
                      <a:r>
                        <a:rPr lang="da-DK" sz="1600" dirty="0">
                          <a:effectLst/>
                        </a:rPr>
                        <a:t>0,25</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a-DK" sz="1600" dirty="0">
                          <a:effectLst/>
                        </a:rPr>
                        <a:t>                 ?</a:t>
                      </a:r>
                    </a:p>
                    <a:p>
                      <a:pPr>
                        <a:lnSpc>
                          <a:spcPct val="115000"/>
                        </a:lnSpc>
                        <a:spcAft>
                          <a:spcPts val="0"/>
                        </a:spcAft>
                      </a:pPr>
                      <a:r>
                        <a:rPr lang="da-DK" sz="1600" dirty="0">
                          <a:effectLst/>
                        </a:rPr>
                        <a:t> </a:t>
                      </a:r>
                    </a:p>
                    <a:p>
                      <a:pPr>
                        <a:lnSpc>
                          <a:spcPct val="115000"/>
                        </a:lnSpc>
                        <a:spcAft>
                          <a:spcPts val="0"/>
                        </a:spcAft>
                      </a:pPr>
                      <a:r>
                        <a:rPr lang="da-DK" sz="1600" dirty="0">
                          <a:effectLst/>
                        </a:rPr>
                        <a:t> </a:t>
                      </a:r>
                      <a:endParaRPr lang="da-DK"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7842649"/>
                  </a:ext>
                </a:extLst>
              </a:tr>
            </a:tbl>
          </a:graphicData>
        </a:graphic>
      </p:graphicFrame>
    </p:spTree>
    <p:extLst>
      <p:ext uri="{BB962C8B-B14F-4D97-AF65-F5344CB8AC3E}">
        <p14:creationId xmlns:p14="http://schemas.microsoft.com/office/powerpoint/2010/main" val="825361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2825" y="228627"/>
            <a:ext cx="11556000" cy="752101"/>
          </a:xfrm>
        </p:spPr>
        <p:txBody>
          <a:bodyPr/>
          <a:lstStyle/>
          <a:p>
            <a:r>
              <a:rPr lang="da-DK" sz="4400" dirty="0" smtClean="0"/>
              <a:t>Hovedbudskaber: 1. Havmiljøet</a:t>
            </a:r>
            <a:endParaRPr lang="da-DK" sz="4400" dirty="0"/>
          </a:p>
        </p:txBody>
      </p:sp>
      <p:sp>
        <p:nvSpPr>
          <p:cNvPr id="3" name="Pladsholder til indhold 2"/>
          <p:cNvSpPr>
            <a:spLocks noGrp="1"/>
          </p:cNvSpPr>
          <p:nvPr>
            <p:ph idx="1"/>
          </p:nvPr>
        </p:nvSpPr>
        <p:spPr/>
        <p:txBody>
          <a:bodyPr/>
          <a:lstStyle/>
          <a:p>
            <a:endParaRPr lang="da-DK" sz="2800" dirty="0" smtClean="0"/>
          </a:p>
          <a:p>
            <a:endParaRPr lang="da-DK" sz="2800" dirty="0"/>
          </a:p>
          <a:p>
            <a:endParaRPr lang="da-DK" sz="2800" dirty="0" smtClean="0"/>
          </a:p>
          <a:p>
            <a:r>
              <a:rPr lang="da-DK" sz="2800" dirty="0" smtClean="0"/>
              <a:t>Havmiljøet er en ressource og et fundament for jobskabelse og økonomi inden for erhvervs-, samfunds- og miljømæssige forhold i og på havet.</a:t>
            </a:r>
          </a:p>
        </p:txBody>
      </p:sp>
      <p:sp>
        <p:nvSpPr>
          <p:cNvPr id="4" name="Pladsholder til dato 3"/>
          <p:cNvSpPr>
            <a:spLocks noGrp="1"/>
          </p:cNvSpPr>
          <p:nvPr>
            <p:ph type="dt" sz="half" idx="10"/>
          </p:nvPr>
        </p:nvSpPr>
        <p:spPr/>
        <p:txBody>
          <a:bodyPr/>
          <a:lstStyle/>
          <a:p>
            <a:r>
              <a:rPr lang="da-DK" smtClean="0"/>
              <a:t>21-04-2021</a:t>
            </a:r>
            <a:endParaRPr lang="da-DK" dirty="0"/>
          </a:p>
        </p:txBody>
      </p:sp>
    </p:spTree>
    <p:extLst>
      <p:ext uri="{BB962C8B-B14F-4D97-AF65-F5344CB8AC3E}">
        <p14:creationId xmlns:p14="http://schemas.microsoft.com/office/powerpoint/2010/main" val="2540775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b="0" dirty="0" smtClean="0"/>
              <a:t>Kystzonen mangler i havplanen</a:t>
            </a:r>
            <a:endParaRPr lang="da-DK" sz="2400" b="0" dirty="0"/>
          </a:p>
        </p:txBody>
      </p:sp>
      <p:sp>
        <p:nvSpPr>
          <p:cNvPr id="3" name="Pladsholder til indhold 2"/>
          <p:cNvSpPr>
            <a:spLocks noGrp="1"/>
          </p:cNvSpPr>
          <p:nvPr>
            <p:ph idx="1"/>
          </p:nvPr>
        </p:nvSpPr>
        <p:spPr/>
        <p:txBody>
          <a:bodyPr/>
          <a:lstStyle/>
          <a:p>
            <a:endParaRPr lang="da-DK" dirty="0" smtClean="0"/>
          </a:p>
          <a:p>
            <a:endParaRPr lang="da-DK" dirty="0"/>
          </a:p>
          <a:p>
            <a:pPr>
              <a:buNone/>
            </a:pPr>
            <a:r>
              <a:rPr lang="da-DK" dirty="0" smtClean="0"/>
              <a:t>Fjorde og kystområder er meget forskellige med hensyn til fysiske-, kemiske- og biologiske forhold, hvilket betyder, at økosystemernes strukturer og funktioner også er forskellige.</a:t>
            </a:r>
          </a:p>
          <a:p>
            <a:pPr>
              <a:buNone/>
            </a:pPr>
            <a:endParaRPr lang="da-DK" dirty="0"/>
          </a:p>
          <a:p>
            <a:pPr>
              <a:buNone/>
            </a:pPr>
            <a:r>
              <a:rPr lang="da-DK" dirty="0" smtClean="0"/>
              <a:t>Det gør det </a:t>
            </a:r>
            <a:r>
              <a:rPr lang="da-DK" u="sng" dirty="0" smtClean="0"/>
              <a:t>vigtigt</a:t>
            </a:r>
            <a:r>
              <a:rPr lang="da-DK" dirty="0" smtClean="0"/>
              <a:t> og </a:t>
            </a:r>
            <a:r>
              <a:rPr lang="da-DK" u="sng" dirty="0" smtClean="0"/>
              <a:t>relevant</a:t>
            </a:r>
            <a:r>
              <a:rPr lang="da-DK" dirty="0" smtClean="0"/>
              <a:t> at supplere havplanen med lokale og regionale ønsker og behov.</a:t>
            </a:r>
            <a:endParaRPr lang="da-DK" dirty="0"/>
          </a:p>
        </p:txBody>
      </p:sp>
      <p:sp>
        <p:nvSpPr>
          <p:cNvPr id="4" name="Pladsholder til dato 3"/>
          <p:cNvSpPr>
            <a:spLocks noGrp="1"/>
          </p:cNvSpPr>
          <p:nvPr>
            <p:ph type="dt" sz="half" idx="10"/>
          </p:nvPr>
        </p:nvSpPr>
        <p:spPr/>
        <p:txBody>
          <a:bodyPr/>
          <a:lstStyle/>
          <a:p>
            <a:r>
              <a:rPr lang="da-DK" smtClean="0"/>
              <a:t>21-04-2021</a:t>
            </a:r>
            <a:endParaRPr lang="da-DK" dirty="0"/>
          </a:p>
        </p:txBody>
      </p:sp>
    </p:spTree>
    <p:extLst>
      <p:ext uri="{BB962C8B-B14F-4D97-AF65-F5344CB8AC3E}">
        <p14:creationId xmlns:p14="http://schemas.microsoft.com/office/powerpoint/2010/main" val="38916638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Pladsholder til dato 2"/>
          <p:cNvSpPr>
            <a:spLocks noGrp="1"/>
          </p:cNvSpPr>
          <p:nvPr>
            <p:ph type="dt" sz="half" idx="12"/>
          </p:nvPr>
        </p:nvSpPr>
        <p:spPr/>
        <p:txBody>
          <a:bodyPr/>
          <a:lstStyle/>
          <a:p>
            <a:r>
              <a:rPr lang="da-DK" smtClean="0"/>
              <a:t>21-04-2021</a:t>
            </a:r>
            <a:endParaRPr lang="da-DK" dirty="0"/>
          </a:p>
        </p:txBody>
      </p:sp>
      <p:pic>
        <p:nvPicPr>
          <p:cNvPr id="4" name="Picture 382325"/>
          <p:cNvPicPr/>
          <p:nvPr/>
        </p:nvPicPr>
        <p:blipFill>
          <a:blip r:embed="rId2" cstate="print">
            <a:extLst>
              <a:ext uri="{28A0092B-C50C-407E-A947-70E740481C1C}">
                <a14:useLocalDpi xmlns:a14="http://schemas.microsoft.com/office/drawing/2010/main" val="0"/>
              </a:ext>
            </a:extLst>
          </a:blip>
          <a:stretch>
            <a:fillRect/>
          </a:stretch>
        </p:blipFill>
        <p:spPr>
          <a:xfrm>
            <a:off x="1557908" y="980728"/>
            <a:ext cx="9289032" cy="5256584"/>
          </a:xfrm>
          <a:prstGeom prst="rect">
            <a:avLst/>
          </a:prstGeom>
        </p:spPr>
      </p:pic>
      <p:sp>
        <p:nvSpPr>
          <p:cNvPr id="5" name="Tekstfelt 4"/>
          <p:cNvSpPr txBox="1"/>
          <p:nvPr/>
        </p:nvSpPr>
        <p:spPr>
          <a:xfrm>
            <a:off x="1557908" y="692696"/>
            <a:ext cx="2920351" cy="292388"/>
          </a:xfrm>
          <a:prstGeom prst="rect">
            <a:avLst/>
          </a:prstGeom>
          <a:noFill/>
        </p:spPr>
        <p:txBody>
          <a:bodyPr wrap="none" lIns="0" tIns="0" rIns="0" bIns="0" rtlCol="0">
            <a:spAutoFit/>
          </a:bodyPr>
          <a:lstStyle/>
          <a:p>
            <a:pPr>
              <a:lnSpc>
                <a:spcPct val="95000"/>
              </a:lnSpc>
            </a:pPr>
            <a:r>
              <a:rPr lang="da-DK" sz="2000" b="1" dirty="0" smtClean="0">
                <a:latin typeface="+mn-lt"/>
              </a:rPr>
              <a:t>Havplanen og kystzonen</a:t>
            </a:r>
            <a:endParaRPr lang="da-DK" sz="2000" b="1" dirty="0">
              <a:latin typeface="+mn-lt"/>
            </a:endParaRPr>
          </a:p>
        </p:txBody>
      </p:sp>
    </p:spTree>
    <p:extLst>
      <p:ext uri="{BB962C8B-B14F-4D97-AF65-F5344CB8AC3E}">
        <p14:creationId xmlns:p14="http://schemas.microsoft.com/office/powerpoint/2010/main" val="2651179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r>
              <a:rPr lang="da-DK" dirty="0" smtClean="0"/>
              <a:t>I </a:t>
            </a:r>
            <a:r>
              <a:rPr lang="da-DK" dirty="0" smtClean="0"/>
              <a:t>den danske lov om havplanen </a:t>
            </a:r>
            <a:r>
              <a:rPr lang="da-DK" dirty="0" smtClean="0"/>
              <a:t>skal der tages hensyn til økonomiske, sociale, og miljømæssige forhold, og der skal også tages hensyn til samspillet mellem hav og land. </a:t>
            </a:r>
            <a:r>
              <a:rPr lang="da-DK" dirty="0" smtClean="0"/>
              <a:t>Den </a:t>
            </a:r>
            <a:r>
              <a:rPr lang="da-DK" dirty="0" smtClean="0"/>
              <a:t>offentliggjorte h</a:t>
            </a:r>
            <a:r>
              <a:rPr lang="da-DK" dirty="0" smtClean="0"/>
              <a:t>avplan </a:t>
            </a:r>
            <a:r>
              <a:rPr lang="da-DK" dirty="0" smtClean="0"/>
              <a:t>indeholder lidt eller intet om de økonomiske og sociale forhold. Samspillet mellem hav og land er stort set ikke berørt.</a:t>
            </a:r>
          </a:p>
          <a:p>
            <a:endParaRPr lang="da-DK" dirty="0"/>
          </a:p>
          <a:p>
            <a:r>
              <a:rPr lang="da-DK" dirty="0" smtClean="0"/>
              <a:t>Trods beskrivelser af fiskeriets negative betydning for havbunden integritet, for forekomst og størrelse af iltsvind og for ødelæggelser af opvækstområder for fisk er der ingen regulering af fiskeriet, bortset fra områder i Nordsøen og omkring Bornholm. Det fortsatte trawlfiskeri kan fortsat foregå i det meste af de indre danske farvande uanset om det har nogen økonomisk betydning. </a:t>
            </a:r>
          </a:p>
          <a:p>
            <a:endParaRPr lang="da-DK" dirty="0"/>
          </a:p>
          <a:p>
            <a:r>
              <a:rPr lang="da-DK" dirty="0" smtClean="0"/>
              <a:t>Der er kun udlagt 4% strengt beskyttede områder, og ingen af disse områder er placeret i de indre farvande, hvor miljøkvaliteten er moderat eller dårlig.</a:t>
            </a:r>
          </a:p>
          <a:p>
            <a:endParaRPr lang="da-DK" dirty="0"/>
          </a:p>
          <a:p>
            <a:endParaRPr lang="da-DK" dirty="0"/>
          </a:p>
        </p:txBody>
      </p:sp>
      <p:sp>
        <p:nvSpPr>
          <p:cNvPr id="4" name="Pladsholder til dato 3"/>
          <p:cNvSpPr>
            <a:spLocks noGrp="1"/>
          </p:cNvSpPr>
          <p:nvPr>
            <p:ph type="dt" sz="half" idx="10"/>
          </p:nvPr>
        </p:nvSpPr>
        <p:spPr/>
        <p:txBody>
          <a:bodyPr/>
          <a:lstStyle/>
          <a:p>
            <a:r>
              <a:rPr lang="da-DK" smtClean="0"/>
              <a:t>21-04-2021</a:t>
            </a:r>
            <a:endParaRPr lang="da-DK" dirty="0"/>
          </a:p>
        </p:txBody>
      </p:sp>
      <p:sp>
        <p:nvSpPr>
          <p:cNvPr id="5" name="Titel 4"/>
          <p:cNvSpPr>
            <a:spLocks noGrp="1"/>
          </p:cNvSpPr>
          <p:nvPr>
            <p:ph type="title"/>
          </p:nvPr>
        </p:nvSpPr>
        <p:spPr/>
        <p:txBody>
          <a:bodyPr/>
          <a:lstStyle/>
          <a:p>
            <a:r>
              <a:rPr lang="da-DK" sz="2800" dirty="0" smtClean="0"/>
              <a:t>Generelle forhold</a:t>
            </a:r>
            <a:endParaRPr lang="da-DK" sz="2800" dirty="0"/>
          </a:p>
        </p:txBody>
      </p:sp>
    </p:spTree>
    <p:extLst>
      <p:ext uri="{BB962C8B-B14F-4D97-AF65-F5344CB8AC3E}">
        <p14:creationId xmlns:p14="http://schemas.microsoft.com/office/powerpoint/2010/main" val="105037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913" y="332656"/>
            <a:ext cx="11556000" cy="752101"/>
          </a:xfrm>
        </p:spPr>
        <p:txBody>
          <a:bodyPr/>
          <a:lstStyle/>
          <a:p>
            <a:r>
              <a:rPr lang="da-DK" sz="2800" dirty="0" err="1" smtClean="0"/>
              <a:t>Hovedbudkaber</a:t>
            </a:r>
            <a:r>
              <a:rPr lang="da-DK" sz="2800" dirty="0" smtClean="0"/>
              <a:t>: </a:t>
            </a:r>
            <a:r>
              <a:rPr lang="da-DK" sz="2800" dirty="0" smtClean="0"/>
              <a:t>Havmiljøet</a:t>
            </a:r>
            <a:endParaRPr lang="da-DK" sz="2800" dirty="0"/>
          </a:p>
        </p:txBody>
      </p:sp>
      <p:sp>
        <p:nvSpPr>
          <p:cNvPr id="3" name="Pladsholder til indhold 2"/>
          <p:cNvSpPr>
            <a:spLocks noGrp="1"/>
          </p:cNvSpPr>
          <p:nvPr>
            <p:ph idx="1"/>
          </p:nvPr>
        </p:nvSpPr>
        <p:spPr/>
        <p:txBody>
          <a:bodyPr/>
          <a:lstStyle/>
          <a:p>
            <a:r>
              <a:rPr lang="da-DK" dirty="0" smtClean="0"/>
              <a:t>Målet for havmiljøet er en god økologisk tilstand og en gunstig bevaringsstatus for de marine naturtyper. Det kan ikke nås hverken til 2027 eller 2030 uden at inddrage en stor del af de dyrkede områder. </a:t>
            </a:r>
          </a:p>
          <a:p>
            <a:endParaRPr lang="da-DK" dirty="0" smtClean="0"/>
          </a:p>
          <a:p>
            <a:r>
              <a:rPr lang="da-DK" dirty="0" smtClean="0"/>
              <a:t>Ifølge havplanen har kvælstoftilførslerne til havet været faldende siden 1990’erne. stigende. Det er ikke korrekt. </a:t>
            </a:r>
          </a:p>
          <a:p>
            <a:endParaRPr lang="da-DK" dirty="0" smtClean="0"/>
          </a:p>
          <a:p>
            <a:r>
              <a:rPr lang="da-DK" dirty="0" smtClean="0"/>
              <a:t>Ifølge havplanen har de faldende næringsstoftilførsler ført til mindre iltsvind. Det er ikke korrekt. Iltindholdet har ikke ændret sig i de kystnære områder og hyppigheden af iltsvind har været stigende. Overordnet har iltkoncentrationerne i de åbne områder udviklet sig negativt siden 1960’erne. Dog har der i perioden 2009-2018 i flere regionale åbne områder været en tendens til en forbedring af iltforholdene i bundvandet.</a:t>
            </a:r>
          </a:p>
          <a:p>
            <a:endParaRPr lang="da-DK" dirty="0" smtClean="0"/>
          </a:p>
        </p:txBody>
      </p:sp>
      <p:sp>
        <p:nvSpPr>
          <p:cNvPr id="4" name="Pladsholder til dato 3"/>
          <p:cNvSpPr>
            <a:spLocks noGrp="1"/>
          </p:cNvSpPr>
          <p:nvPr>
            <p:ph type="dt" sz="half" idx="10"/>
          </p:nvPr>
        </p:nvSpPr>
        <p:spPr/>
        <p:txBody>
          <a:bodyPr/>
          <a:lstStyle/>
          <a:p>
            <a:r>
              <a:rPr lang="da-DK" smtClean="0"/>
              <a:t>21-04-2021</a:t>
            </a:r>
            <a:endParaRPr lang="da-DK" dirty="0"/>
          </a:p>
        </p:txBody>
      </p:sp>
    </p:spTree>
    <p:extLst>
      <p:ext uri="{BB962C8B-B14F-4D97-AF65-F5344CB8AC3E}">
        <p14:creationId xmlns:p14="http://schemas.microsoft.com/office/powerpoint/2010/main" val="32253071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2"/>
          </p:nvPr>
        </p:nvSpPr>
        <p:spPr/>
        <p:txBody>
          <a:bodyPr/>
          <a:lstStyle/>
          <a:p>
            <a:r>
              <a:rPr lang="da-DK" smtClean="0"/>
              <a:t>21-04-2021</a:t>
            </a:r>
            <a:endParaRPr lang="da-DK" dirty="0"/>
          </a:p>
        </p:txBody>
      </p:sp>
      <p:pic>
        <p:nvPicPr>
          <p:cNvPr id="4" name="Picture 15"/>
          <p:cNvPicPr/>
          <p:nvPr/>
        </p:nvPicPr>
        <p:blipFill rotWithShape="1">
          <a:blip r:embed="rId2" cstate="print">
            <a:extLst>
              <a:ext uri="{28A0092B-C50C-407E-A947-70E740481C1C}">
                <a14:useLocalDpi xmlns:a14="http://schemas.microsoft.com/office/drawing/2010/main" val="0"/>
              </a:ext>
            </a:extLst>
          </a:blip>
          <a:srcRect b="11215"/>
          <a:stretch/>
        </p:blipFill>
        <p:spPr bwMode="auto">
          <a:xfrm>
            <a:off x="3646140" y="836712"/>
            <a:ext cx="4752528" cy="2088232"/>
          </a:xfrm>
          <a:prstGeom prst="rect">
            <a:avLst/>
          </a:prstGeom>
          <a:noFill/>
          <a:ln>
            <a:noFill/>
          </a:ln>
          <a:extLst>
            <a:ext uri="{53640926-AAD7-44D8-BBD7-CCE9431645EC}">
              <a14:shadowObscured xmlns:a14="http://schemas.microsoft.com/office/drawing/2010/main"/>
            </a:ext>
          </a:extLst>
        </p:spPr>
      </p:pic>
      <p:pic>
        <p:nvPicPr>
          <p:cNvPr id="5" name="Picture 16"/>
          <p:cNvPicPr>
            <a:picLocks noGrp="1"/>
          </p:cNvPicPr>
          <p:nvPr>
            <p:ph type="pic" sz="quarter" idx="11"/>
          </p:nvPr>
        </p:nvPicPr>
        <p:blipFill rotWithShape="1">
          <a:blip r:embed="rId3" cstate="print">
            <a:extLst>
              <a:ext uri="{28A0092B-C50C-407E-A947-70E740481C1C}">
                <a14:useLocalDpi xmlns:a14="http://schemas.microsoft.com/office/drawing/2010/main" val="0"/>
              </a:ext>
            </a:extLst>
          </a:blip>
          <a:srcRect t="5151" b="5151"/>
          <a:stretch/>
        </p:blipFill>
        <p:spPr bwMode="auto">
          <a:xfrm>
            <a:off x="3430116" y="3140967"/>
            <a:ext cx="5256584" cy="1872209"/>
          </a:xfrm>
          <a:prstGeom prst="rect">
            <a:avLst/>
          </a:prstGeom>
          <a:noFill/>
          <a:ln>
            <a:noFill/>
          </a:ln>
          <a:extLst>
            <a:ext uri="{53640926-AAD7-44D8-BBD7-CCE9431645EC}">
              <a14:shadowObscured xmlns:a14="http://schemas.microsoft.com/office/drawing/2010/main"/>
            </a:ext>
          </a:extLst>
        </p:spPr>
      </p:pic>
      <p:sp>
        <p:nvSpPr>
          <p:cNvPr id="6" name="Tekstfelt 5"/>
          <p:cNvSpPr txBox="1"/>
          <p:nvPr/>
        </p:nvSpPr>
        <p:spPr>
          <a:xfrm>
            <a:off x="261764" y="1052736"/>
            <a:ext cx="3034485" cy="1403461"/>
          </a:xfrm>
          <a:prstGeom prst="rect">
            <a:avLst/>
          </a:prstGeom>
          <a:noFill/>
        </p:spPr>
        <p:txBody>
          <a:bodyPr wrap="none" lIns="0" tIns="0" rIns="0" bIns="0" rtlCol="0">
            <a:spAutoFit/>
          </a:bodyPr>
          <a:lstStyle/>
          <a:p>
            <a:pPr>
              <a:lnSpc>
                <a:spcPct val="95000"/>
              </a:lnSpc>
            </a:pPr>
            <a:r>
              <a:rPr lang="da-DK" sz="1600" b="1" dirty="0" smtClean="0">
                <a:latin typeface="+mn-lt"/>
              </a:rPr>
              <a:t>Iltindhold i perioden 1980-2013</a:t>
            </a:r>
          </a:p>
          <a:p>
            <a:pPr>
              <a:lnSpc>
                <a:spcPct val="95000"/>
              </a:lnSpc>
            </a:pPr>
            <a:r>
              <a:rPr lang="da-DK" sz="1600" b="1" dirty="0" smtClean="0">
                <a:latin typeface="+mn-lt"/>
              </a:rPr>
              <a:t>øverste figur og hyppigheden af</a:t>
            </a:r>
          </a:p>
          <a:p>
            <a:pPr>
              <a:lnSpc>
                <a:spcPct val="95000"/>
              </a:lnSpc>
            </a:pPr>
            <a:r>
              <a:rPr lang="da-DK" sz="1600" b="1" dirty="0" smtClean="0">
                <a:latin typeface="+mn-lt"/>
              </a:rPr>
              <a:t>Iltsvind i samme periode i alle de </a:t>
            </a:r>
          </a:p>
          <a:p>
            <a:pPr>
              <a:lnSpc>
                <a:spcPct val="95000"/>
              </a:lnSpc>
            </a:pPr>
            <a:r>
              <a:rPr lang="da-DK" sz="1600" b="1" dirty="0" smtClean="0">
                <a:latin typeface="+mn-lt"/>
              </a:rPr>
              <a:t>danske kystområder i de indre </a:t>
            </a:r>
          </a:p>
          <a:p>
            <a:pPr>
              <a:lnSpc>
                <a:spcPct val="95000"/>
              </a:lnSpc>
            </a:pPr>
            <a:r>
              <a:rPr lang="da-DK" sz="1600" b="1" dirty="0" smtClean="0">
                <a:latin typeface="+mn-lt"/>
              </a:rPr>
              <a:t>danske farvande (Riemann</a:t>
            </a:r>
          </a:p>
          <a:p>
            <a:pPr>
              <a:lnSpc>
                <a:spcPct val="95000"/>
              </a:lnSpc>
            </a:pPr>
            <a:r>
              <a:rPr lang="da-DK" sz="1600" b="1" dirty="0" smtClean="0">
                <a:latin typeface="+mn-lt"/>
              </a:rPr>
              <a:t>m.fl. 2016).</a:t>
            </a:r>
            <a:endParaRPr lang="da-DK" sz="1600" b="1" dirty="0">
              <a:latin typeface="+mn-lt"/>
            </a:endParaRPr>
          </a:p>
        </p:txBody>
      </p:sp>
      <p:sp>
        <p:nvSpPr>
          <p:cNvPr id="2" name="Tekstfelt 1"/>
          <p:cNvSpPr txBox="1"/>
          <p:nvPr/>
        </p:nvSpPr>
        <p:spPr>
          <a:xfrm>
            <a:off x="6238428" y="548680"/>
            <a:ext cx="4594206" cy="292388"/>
          </a:xfrm>
          <a:prstGeom prst="rect">
            <a:avLst/>
          </a:prstGeom>
          <a:noFill/>
        </p:spPr>
        <p:txBody>
          <a:bodyPr wrap="none" lIns="0" tIns="0" rIns="0" bIns="0" rtlCol="0">
            <a:spAutoFit/>
          </a:bodyPr>
          <a:lstStyle/>
          <a:p>
            <a:pPr>
              <a:lnSpc>
                <a:spcPct val="95000"/>
              </a:lnSpc>
            </a:pPr>
            <a:r>
              <a:rPr lang="da-DK" sz="2000" b="1" dirty="0" smtClean="0">
                <a:latin typeface="+mn-lt"/>
              </a:rPr>
              <a:t>Iltindhold i danske fjord- og kystområder</a:t>
            </a:r>
            <a:endParaRPr lang="da-DK" sz="2000" b="1" dirty="0">
              <a:latin typeface="+mn-lt"/>
            </a:endParaRPr>
          </a:p>
        </p:txBody>
      </p:sp>
    </p:spTree>
    <p:extLst>
      <p:ext uri="{BB962C8B-B14F-4D97-AF65-F5344CB8AC3E}">
        <p14:creationId xmlns:p14="http://schemas.microsoft.com/office/powerpoint/2010/main" val="3288520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2"/>
          </p:nvPr>
        </p:nvSpPr>
        <p:spPr/>
        <p:txBody>
          <a:bodyPr/>
          <a:lstStyle/>
          <a:p>
            <a:r>
              <a:rPr lang="da-DK" smtClean="0"/>
              <a:t>21-04-2021</a:t>
            </a:r>
            <a:endParaRPr lang="da-DK" dirty="0"/>
          </a:p>
        </p:txBody>
      </p:sp>
      <p:grpSp>
        <p:nvGrpSpPr>
          <p:cNvPr id="4" name="Group 2"/>
          <p:cNvGrpSpPr>
            <a:grpSpLocks/>
          </p:cNvGrpSpPr>
          <p:nvPr/>
        </p:nvGrpSpPr>
        <p:grpSpPr bwMode="auto">
          <a:xfrm>
            <a:off x="5660497" y="877624"/>
            <a:ext cx="5832648" cy="3096344"/>
            <a:chOff x="0" y="0"/>
            <a:chExt cx="4895850" cy="2619375"/>
          </a:xfrm>
        </p:grpSpPr>
        <p:graphicFrame>
          <p:nvGraphicFramePr>
            <p:cNvPr id="5" name="Chart 1"/>
            <p:cNvGraphicFramePr>
              <a:graphicFrameLocks/>
            </p:cNvGraphicFramePr>
            <p:nvPr>
              <p:extLst/>
            </p:nvPr>
          </p:nvGraphicFramePr>
          <p:xfrm>
            <a:off x="0" y="0"/>
            <a:ext cx="4895850" cy="26193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75"/>
            <p:cNvSpPr txBox="1"/>
            <p:nvPr/>
          </p:nvSpPr>
          <p:spPr>
            <a:xfrm>
              <a:off x="3962400" y="257175"/>
              <a:ext cx="647700" cy="2667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da-DK" sz="1100" b="1">
                  <a:solidFill>
                    <a:srgbClr val="FF0000"/>
                  </a:solidFill>
                </a:rPr>
                <a:t>P =</a:t>
              </a:r>
              <a:r>
                <a:rPr lang="da-DK" sz="1100" b="1" baseline="0">
                  <a:solidFill>
                    <a:srgbClr val="FF0000"/>
                  </a:solidFill>
                </a:rPr>
                <a:t> 0,73</a:t>
              </a:r>
            </a:p>
          </p:txBody>
        </p:sp>
      </p:grpSp>
      <p:grpSp>
        <p:nvGrpSpPr>
          <p:cNvPr id="7" name="Group 2"/>
          <p:cNvGrpSpPr>
            <a:grpSpLocks/>
          </p:cNvGrpSpPr>
          <p:nvPr/>
        </p:nvGrpSpPr>
        <p:grpSpPr bwMode="auto">
          <a:xfrm>
            <a:off x="764647" y="938309"/>
            <a:ext cx="4895850" cy="2974975"/>
            <a:chOff x="0" y="0"/>
            <a:chExt cx="4895850" cy="2619375"/>
          </a:xfrm>
        </p:grpSpPr>
        <p:graphicFrame>
          <p:nvGraphicFramePr>
            <p:cNvPr id="8" name="Chart 1"/>
            <p:cNvGraphicFramePr>
              <a:graphicFrameLocks/>
            </p:cNvGraphicFramePr>
            <p:nvPr>
              <p:extLst/>
            </p:nvPr>
          </p:nvGraphicFramePr>
          <p:xfrm>
            <a:off x="0" y="0"/>
            <a:ext cx="4895850" cy="261937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
            <p:cNvSpPr txBox="1"/>
            <p:nvPr/>
          </p:nvSpPr>
          <p:spPr>
            <a:xfrm>
              <a:off x="3962400" y="257175"/>
              <a:ext cx="657225" cy="26670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da-DK" sz="1100" b="1">
                  <a:solidFill>
                    <a:srgbClr val="FF0000"/>
                  </a:solidFill>
                </a:rPr>
                <a:t>P =</a:t>
              </a:r>
              <a:r>
                <a:rPr lang="da-DK" sz="1100" b="1" baseline="0">
                  <a:solidFill>
                    <a:srgbClr val="FF0000"/>
                  </a:solidFill>
                </a:rPr>
                <a:t> 0,71</a:t>
              </a:r>
              <a:endParaRPr lang="da-DK" sz="1100" b="1">
                <a:solidFill>
                  <a:srgbClr val="FF0000"/>
                </a:solidFill>
              </a:endParaRPr>
            </a:p>
          </p:txBody>
        </p:sp>
      </p:grpSp>
      <p:graphicFrame>
        <p:nvGraphicFramePr>
          <p:cNvPr id="10" name="Chart 1"/>
          <p:cNvGraphicFramePr>
            <a:graphicFrameLocks noGrp="1"/>
          </p:cNvGraphicFramePr>
          <p:nvPr>
            <p:ph type="pic" sz="quarter" idx="11"/>
            <p:extLst/>
          </p:nvPr>
        </p:nvGraphicFramePr>
        <p:xfrm>
          <a:off x="3502124" y="3875977"/>
          <a:ext cx="4608513" cy="273630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kstfelt 10"/>
          <p:cNvSpPr txBox="1"/>
          <p:nvPr/>
        </p:nvSpPr>
        <p:spPr>
          <a:xfrm>
            <a:off x="1413892" y="404664"/>
            <a:ext cx="9039975" cy="292388"/>
          </a:xfrm>
          <a:prstGeom prst="rect">
            <a:avLst/>
          </a:prstGeom>
          <a:noFill/>
        </p:spPr>
        <p:txBody>
          <a:bodyPr wrap="none" lIns="0" tIns="0" rIns="0" bIns="0" rtlCol="0">
            <a:spAutoFit/>
          </a:bodyPr>
          <a:lstStyle/>
          <a:p>
            <a:pPr>
              <a:lnSpc>
                <a:spcPct val="95000"/>
              </a:lnSpc>
            </a:pPr>
            <a:r>
              <a:rPr lang="da-DK" sz="2000" b="1" dirty="0" smtClean="0">
                <a:latin typeface="+mn-lt"/>
              </a:rPr>
              <a:t>Iltindhold ved bunden i Kattegat, Østjyske fjorde og i Lillebælt og Femern Bælt</a:t>
            </a:r>
            <a:endParaRPr lang="da-DK" sz="2000" b="1" dirty="0">
              <a:latin typeface="+mn-lt"/>
            </a:endParaRPr>
          </a:p>
        </p:txBody>
      </p:sp>
    </p:spTree>
    <p:extLst>
      <p:ext uri="{BB962C8B-B14F-4D97-AF65-F5344CB8AC3E}">
        <p14:creationId xmlns:p14="http://schemas.microsoft.com/office/powerpoint/2010/main" val="3388567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4121" b="14121"/>
          <a:stretch>
            <a:fillRect/>
          </a:stretch>
        </p:blipFill>
        <p:spPr>
          <a:xfrm>
            <a:off x="31057" y="32614"/>
            <a:ext cx="12362878" cy="7091438"/>
          </a:xfrm>
        </p:spPr>
      </p:pic>
      <p:sp>
        <p:nvSpPr>
          <p:cNvPr id="3" name="Pladsholder til dato 2"/>
          <p:cNvSpPr>
            <a:spLocks noGrp="1"/>
          </p:cNvSpPr>
          <p:nvPr>
            <p:ph type="dt" sz="half" idx="12"/>
          </p:nvPr>
        </p:nvSpPr>
        <p:spPr/>
        <p:txBody>
          <a:bodyPr/>
          <a:lstStyle/>
          <a:p>
            <a:r>
              <a:rPr lang="da-DK" smtClean="0"/>
              <a:t>21-04-2021</a:t>
            </a:r>
            <a:endParaRPr lang="da-DK" dirty="0"/>
          </a:p>
        </p:txBody>
      </p:sp>
      <p:sp>
        <p:nvSpPr>
          <p:cNvPr id="5" name="Tekstfelt 4"/>
          <p:cNvSpPr txBox="1"/>
          <p:nvPr/>
        </p:nvSpPr>
        <p:spPr>
          <a:xfrm>
            <a:off x="1629916" y="1124744"/>
            <a:ext cx="49694" cy="292388"/>
          </a:xfrm>
          <a:prstGeom prst="rect">
            <a:avLst/>
          </a:prstGeom>
          <a:noFill/>
        </p:spPr>
        <p:txBody>
          <a:bodyPr wrap="none" lIns="0" tIns="0" rIns="0" bIns="0" rtlCol="0">
            <a:spAutoFit/>
          </a:bodyPr>
          <a:lstStyle/>
          <a:p>
            <a:pPr>
              <a:lnSpc>
                <a:spcPct val="95000"/>
              </a:lnSpc>
            </a:pPr>
            <a:r>
              <a:rPr lang="da-DK" sz="2000" dirty="0" smtClean="0">
                <a:latin typeface="+mn-lt"/>
              </a:rPr>
              <a:t>.</a:t>
            </a:r>
            <a:endParaRPr lang="da-DK" sz="2000" dirty="0">
              <a:latin typeface="+mn-lt"/>
            </a:endParaRPr>
          </a:p>
        </p:txBody>
      </p:sp>
      <p:cxnSp>
        <p:nvCxnSpPr>
          <p:cNvPr id="7" name="Lige pilforbindelse 6"/>
          <p:cNvCxnSpPr/>
          <p:nvPr/>
        </p:nvCxnSpPr>
        <p:spPr bwMode="auto">
          <a:xfrm>
            <a:off x="2422004" y="1556792"/>
            <a:ext cx="3055440" cy="2520280"/>
          </a:xfrm>
          <a:prstGeom prst="straightConnector1">
            <a:avLst/>
          </a:prstGeom>
          <a:solidFill>
            <a:schemeClr val="accent2"/>
          </a:solidFill>
          <a:ln w="1778" cap="flat" cmpd="sng" algn="ctr">
            <a:solidFill>
              <a:schemeClr val="accent2"/>
            </a:solidFill>
            <a:prstDash val="solid"/>
            <a:round/>
            <a:headEnd type="none" w="med" len="med"/>
            <a:tailEnd type="triangle"/>
          </a:ln>
          <a:effectLst/>
        </p:spPr>
      </p:cxnSp>
      <p:cxnSp>
        <p:nvCxnSpPr>
          <p:cNvPr id="10" name="Lige pilforbindelse 9"/>
          <p:cNvCxnSpPr/>
          <p:nvPr/>
        </p:nvCxnSpPr>
        <p:spPr bwMode="auto">
          <a:xfrm>
            <a:off x="2277988" y="1556792"/>
            <a:ext cx="288032" cy="2664296"/>
          </a:xfrm>
          <a:prstGeom prst="straightConnector1">
            <a:avLst/>
          </a:prstGeom>
          <a:solidFill>
            <a:schemeClr val="accent2"/>
          </a:solidFill>
          <a:ln w="1778" cap="flat" cmpd="sng" algn="ctr">
            <a:solidFill>
              <a:schemeClr val="accent2"/>
            </a:solidFill>
            <a:prstDash val="solid"/>
            <a:round/>
            <a:headEnd type="none" w="med" len="med"/>
            <a:tailEnd type="triangle"/>
          </a:ln>
          <a:effectLst/>
        </p:spPr>
      </p:cxnSp>
      <p:sp>
        <p:nvSpPr>
          <p:cNvPr id="21" name="Tekstfelt 20"/>
          <p:cNvSpPr txBox="1"/>
          <p:nvPr/>
        </p:nvSpPr>
        <p:spPr>
          <a:xfrm>
            <a:off x="1629916" y="614418"/>
            <a:ext cx="10531409" cy="877163"/>
          </a:xfrm>
          <a:prstGeom prst="rect">
            <a:avLst/>
          </a:prstGeom>
          <a:noFill/>
        </p:spPr>
        <p:txBody>
          <a:bodyPr wrap="none" lIns="0" tIns="0" rIns="0" bIns="0" rtlCol="0">
            <a:spAutoFit/>
          </a:bodyPr>
          <a:lstStyle/>
          <a:p>
            <a:pPr>
              <a:lnSpc>
                <a:spcPct val="95000"/>
              </a:lnSpc>
            </a:pPr>
            <a:r>
              <a:rPr lang="da-DK" sz="2000" b="1" u="sng" dirty="0" smtClean="0">
                <a:latin typeface="+mn-lt"/>
              </a:rPr>
              <a:t>Når det går helt galt </a:t>
            </a:r>
            <a:r>
              <a:rPr lang="da-DK" sz="2000" dirty="0" smtClean="0">
                <a:latin typeface="+mn-lt"/>
              </a:rPr>
              <a:t>- Kombinationen af mange næringssalte, overfiskeri, iltsvind og bundven</a:t>
            </a:r>
          </a:p>
          <a:p>
            <a:pPr>
              <a:lnSpc>
                <a:spcPct val="95000"/>
              </a:lnSpc>
            </a:pPr>
            <a:r>
              <a:rPr lang="da-DK" sz="2000" dirty="0" err="1">
                <a:latin typeface="+mn-lt"/>
              </a:rPr>
              <a:t>d</a:t>
            </a:r>
            <a:r>
              <a:rPr lang="da-DK" sz="2000" dirty="0" err="1" smtClean="0">
                <a:latin typeface="+mn-lt"/>
              </a:rPr>
              <a:t>inger</a:t>
            </a:r>
            <a:r>
              <a:rPr lang="da-DK" sz="2000" dirty="0" smtClean="0">
                <a:latin typeface="+mn-lt"/>
              </a:rPr>
              <a:t>. </a:t>
            </a:r>
            <a:r>
              <a:rPr lang="da-DK" sz="2000" dirty="0"/>
              <a:t>Svovlsky Hjarbæk Fjord 21. august </a:t>
            </a:r>
            <a:r>
              <a:rPr lang="da-DK" sz="2000" dirty="0" smtClean="0"/>
              <a:t>2020. Bundvendinger frigiver svovlbrinte til vandet, </a:t>
            </a:r>
          </a:p>
          <a:p>
            <a:pPr>
              <a:lnSpc>
                <a:spcPct val="95000"/>
              </a:lnSpc>
            </a:pPr>
            <a:r>
              <a:rPr lang="da-DK" sz="2000" dirty="0" smtClean="0"/>
              <a:t>som iltes til </a:t>
            </a:r>
            <a:r>
              <a:rPr lang="da-DK" sz="2000" dirty="0" err="1" smtClean="0"/>
              <a:t>pyrit</a:t>
            </a:r>
            <a:r>
              <a:rPr lang="da-DK" sz="2000" dirty="0" smtClean="0"/>
              <a:t> i overfladen, som giver en lysgrønlig fluorescerende farve.</a:t>
            </a:r>
            <a:endParaRPr lang="da-DK" sz="2000" dirty="0">
              <a:latin typeface="+mn-lt"/>
            </a:endParaRPr>
          </a:p>
        </p:txBody>
      </p:sp>
    </p:spTree>
    <p:extLst>
      <p:ext uri="{BB962C8B-B14F-4D97-AF65-F5344CB8AC3E}">
        <p14:creationId xmlns:p14="http://schemas.microsoft.com/office/powerpoint/2010/main" val="1798312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indeholder havplanen</a:t>
            </a:r>
            <a:endParaRPr lang="da-DK" dirty="0"/>
          </a:p>
        </p:txBody>
      </p:sp>
      <p:sp>
        <p:nvSpPr>
          <p:cNvPr id="3" name="Pladsholder til indhold 2"/>
          <p:cNvSpPr>
            <a:spLocks noGrp="1"/>
          </p:cNvSpPr>
          <p:nvPr>
            <p:ph idx="1"/>
          </p:nvPr>
        </p:nvSpPr>
        <p:spPr/>
        <p:txBody>
          <a:bodyPr/>
          <a:lstStyle/>
          <a:p>
            <a:endParaRPr lang="da-DK" dirty="0" smtClean="0"/>
          </a:p>
          <a:p>
            <a:r>
              <a:rPr lang="da-DK" dirty="0" smtClean="0"/>
              <a:t>”</a:t>
            </a:r>
            <a:r>
              <a:rPr lang="da-DK" dirty="0" smtClean="0"/>
              <a:t>Skal” emner – Søtransport, råstofindvinding, offshore aktiviteter, vindenergi, fiskeri og akvakultur og </a:t>
            </a:r>
            <a:r>
              <a:rPr lang="da-DK" dirty="0" smtClean="0"/>
              <a:t>Miljø.</a:t>
            </a:r>
          </a:p>
          <a:p>
            <a:endParaRPr lang="da-DK" dirty="0" smtClean="0"/>
          </a:p>
          <a:p>
            <a:r>
              <a:rPr lang="da-DK" dirty="0" smtClean="0"/>
              <a:t>”Kan” – emner: Turisme og friluftsliv – en politisk beslutning</a:t>
            </a:r>
            <a:r>
              <a:rPr lang="da-DK" dirty="0" smtClean="0"/>
              <a:t>.</a:t>
            </a:r>
            <a:endParaRPr lang="da-DK" dirty="0" smtClean="0"/>
          </a:p>
        </p:txBody>
      </p:sp>
    </p:spTree>
    <p:extLst>
      <p:ext uri="{BB962C8B-B14F-4D97-AF65-F5344CB8AC3E}">
        <p14:creationId xmlns:p14="http://schemas.microsoft.com/office/powerpoint/2010/main" val="2418751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smtClean="0"/>
              <a:t>Hovedbudskaber: </a:t>
            </a:r>
            <a:r>
              <a:rPr lang="da-DK" sz="2400" dirty="0" smtClean="0"/>
              <a:t>den </a:t>
            </a:r>
            <a:r>
              <a:rPr lang="da-DK" sz="2400" dirty="0" smtClean="0"/>
              <a:t>bagved liggende lovgivning</a:t>
            </a:r>
            <a:endParaRPr lang="da-DK" sz="2400" dirty="0"/>
          </a:p>
        </p:txBody>
      </p:sp>
      <p:sp>
        <p:nvSpPr>
          <p:cNvPr id="3" name="Pladsholder til indhold 2"/>
          <p:cNvSpPr>
            <a:spLocks noGrp="1"/>
          </p:cNvSpPr>
          <p:nvPr>
            <p:ph idx="1"/>
          </p:nvPr>
        </p:nvSpPr>
        <p:spPr/>
        <p:txBody>
          <a:bodyPr/>
          <a:lstStyle/>
          <a:p>
            <a:r>
              <a:rPr lang="da-DK" dirty="0" smtClean="0"/>
              <a:t>Loven om havplanen tilsiger at, ”der ved gennemførelse </a:t>
            </a:r>
            <a:r>
              <a:rPr lang="da-DK" dirty="0"/>
              <a:t>af havplanlægningen </a:t>
            </a:r>
            <a:r>
              <a:rPr lang="da-DK" dirty="0" smtClean="0"/>
              <a:t>skal tages hensyn </a:t>
            </a:r>
            <a:r>
              <a:rPr lang="da-DK" dirty="0"/>
              <a:t>til </a:t>
            </a:r>
            <a:r>
              <a:rPr lang="da-DK" u="sng" dirty="0"/>
              <a:t>økonomiske</a:t>
            </a:r>
            <a:r>
              <a:rPr lang="da-DK" dirty="0"/>
              <a:t>, </a:t>
            </a:r>
            <a:r>
              <a:rPr lang="da-DK" u="sng" dirty="0"/>
              <a:t>sociale</a:t>
            </a:r>
            <a:r>
              <a:rPr lang="da-DK" dirty="0"/>
              <a:t> og </a:t>
            </a:r>
            <a:r>
              <a:rPr lang="da-DK" u="sng" dirty="0"/>
              <a:t>miljømæssige forhold </a:t>
            </a:r>
            <a:r>
              <a:rPr lang="da-DK" dirty="0"/>
              <a:t>samt sikkerhedsaspekter for at støtte en bæredygtig udvikling og vækst i den maritime sektor under anvendelse af en økosystembaseret tilgang og for at fremme sameksistensen af forskellige relevante aktiviteter og </a:t>
            </a:r>
            <a:r>
              <a:rPr lang="da-DK" dirty="0" smtClean="0"/>
              <a:t>anvendelser”.</a:t>
            </a:r>
          </a:p>
          <a:p>
            <a:endParaRPr lang="da-DK" dirty="0"/>
          </a:p>
          <a:p>
            <a:r>
              <a:rPr lang="da-DK" dirty="0" smtClean="0"/>
              <a:t>Der er kun få økonomiske informationer og de sociale forhold er meget begrænsede. Alt omkring de miljømæssige forhold er returneret til indsatsplanerne i andre marine direktiver.</a:t>
            </a:r>
          </a:p>
          <a:p>
            <a:endParaRPr lang="da-DK" dirty="0"/>
          </a:p>
          <a:p>
            <a:r>
              <a:rPr lang="da-DK" dirty="0" smtClean="0"/>
              <a:t>Nye havstrategiområder og strengt beskyttede områder (4%) er hovedsageligt placeret i Nordsøen og omkring Bornholm.</a:t>
            </a:r>
            <a:endParaRPr lang="da-DK" dirty="0"/>
          </a:p>
        </p:txBody>
      </p:sp>
      <p:sp>
        <p:nvSpPr>
          <p:cNvPr id="4" name="Pladsholder til dato 3"/>
          <p:cNvSpPr>
            <a:spLocks noGrp="1"/>
          </p:cNvSpPr>
          <p:nvPr>
            <p:ph type="dt" sz="half" idx="10"/>
          </p:nvPr>
        </p:nvSpPr>
        <p:spPr/>
        <p:txBody>
          <a:bodyPr/>
          <a:lstStyle/>
          <a:p>
            <a:r>
              <a:rPr lang="da-DK" smtClean="0"/>
              <a:t>21-04-2021</a:t>
            </a:r>
            <a:endParaRPr lang="da-DK" dirty="0"/>
          </a:p>
        </p:txBody>
      </p:sp>
    </p:spTree>
    <p:extLst>
      <p:ext uri="{BB962C8B-B14F-4D97-AF65-F5344CB8AC3E}">
        <p14:creationId xmlns:p14="http://schemas.microsoft.com/office/powerpoint/2010/main" val="3037412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b="0" dirty="0" smtClean="0"/>
              <a:t>Turisme og friluftsliv</a:t>
            </a:r>
            <a:endParaRPr lang="da-DK" sz="2400" b="0" dirty="0"/>
          </a:p>
        </p:txBody>
      </p:sp>
      <p:sp>
        <p:nvSpPr>
          <p:cNvPr id="3" name="Pladsholder til indhold 2"/>
          <p:cNvSpPr>
            <a:spLocks noGrp="1"/>
          </p:cNvSpPr>
          <p:nvPr>
            <p:ph idx="1"/>
          </p:nvPr>
        </p:nvSpPr>
        <p:spPr/>
        <p:txBody>
          <a:bodyPr/>
          <a:lstStyle/>
          <a:p>
            <a:endParaRPr lang="da-DK" dirty="0" smtClean="0"/>
          </a:p>
          <a:p>
            <a:endParaRPr lang="da-DK" dirty="0"/>
          </a:p>
          <a:p>
            <a:r>
              <a:rPr lang="da-DK" dirty="0" smtClean="0"/>
              <a:t>I den nationale havplan er turisme og friluftsliv fravalgt – en mulighed som fremgår af den danske følgelov. </a:t>
            </a:r>
          </a:p>
          <a:p>
            <a:endParaRPr lang="da-DK" dirty="0"/>
          </a:p>
          <a:p>
            <a:r>
              <a:rPr lang="da-DK" dirty="0" smtClean="0"/>
              <a:t>Dette til trods for at forskellige institutioner løbende har fodret Søfartsstyrelsen med data, modeller og informationer om jobskabelse og økonomi inden for turisme og friluftsliv.</a:t>
            </a:r>
          </a:p>
          <a:p>
            <a:endParaRPr lang="da-DK" dirty="0"/>
          </a:p>
          <a:p>
            <a:r>
              <a:rPr lang="da-DK" dirty="0" smtClean="0"/>
              <a:t>Det har desværre den lidt kedelige konsekvens, at den største jobskabelse og økonomi på havet ikke bliver inddrages, og her er der en direkte kobling mellem økologisk tilstand og turisme og friluftsliv.</a:t>
            </a:r>
            <a:endParaRPr lang="da-DK" dirty="0"/>
          </a:p>
        </p:txBody>
      </p:sp>
      <p:sp>
        <p:nvSpPr>
          <p:cNvPr id="4" name="Pladsholder til dato 3"/>
          <p:cNvSpPr>
            <a:spLocks noGrp="1"/>
          </p:cNvSpPr>
          <p:nvPr>
            <p:ph type="dt" sz="half" idx="10"/>
          </p:nvPr>
        </p:nvSpPr>
        <p:spPr/>
        <p:txBody>
          <a:bodyPr/>
          <a:lstStyle/>
          <a:p>
            <a:r>
              <a:rPr lang="da-DK" smtClean="0"/>
              <a:t>21-04-2021</a:t>
            </a:r>
            <a:endParaRPr lang="da-DK" dirty="0"/>
          </a:p>
        </p:txBody>
      </p:sp>
    </p:spTree>
    <p:extLst>
      <p:ext uri="{BB962C8B-B14F-4D97-AF65-F5344CB8AC3E}">
        <p14:creationId xmlns:p14="http://schemas.microsoft.com/office/powerpoint/2010/main" val="4251232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980" y="476672"/>
            <a:ext cx="8352926" cy="5599161"/>
          </a:xfrm>
          <a:prstGeom prst="rect">
            <a:avLst/>
          </a:prstGeom>
        </p:spPr>
      </p:pic>
      <p:sp>
        <p:nvSpPr>
          <p:cNvPr id="4" name="Tekstfelt 3"/>
          <p:cNvSpPr txBox="1"/>
          <p:nvPr/>
        </p:nvSpPr>
        <p:spPr>
          <a:xfrm>
            <a:off x="9910837" y="6525344"/>
            <a:ext cx="776175" cy="707886"/>
          </a:xfrm>
          <a:prstGeom prst="rect">
            <a:avLst/>
          </a:prstGeom>
          <a:noFill/>
        </p:spPr>
        <p:txBody>
          <a:bodyPr wrap="none" rtlCol="0">
            <a:spAutoFit/>
          </a:bodyPr>
          <a:lstStyle/>
          <a:p>
            <a:r>
              <a:rPr lang="da-DK" sz="1000" dirty="0" err="1"/>
              <a:t>Colourbox</a:t>
            </a:r>
            <a:endParaRPr lang="da-DK" sz="1000" dirty="0"/>
          </a:p>
        </p:txBody>
      </p:sp>
      <p:sp>
        <p:nvSpPr>
          <p:cNvPr id="7" name="Tekstfelt 6"/>
          <p:cNvSpPr txBox="1"/>
          <p:nvPr/>
        </p:nvSpPr>
        <p:spPr>
          <a:xfrm>
            <a:off x="7102524" y="1052736"/>
            <a:ext cx="3296095" cy="1169551"/>
          </a:xfrm>
          <a:prstGeom prst="rect">
            <a:avLst/>
          </a:prstGeom>
          <a:noFill/>
        </p:spPr>
        <p:txBody>
          <a:bodyPr wrap="none" lIns="0" tIns="0" rIns="0" bIns="0" rtlCol="0">
            <a:spAutoFit/>
          </a:bodyPr>
          <a:lstStyle/>
          <a:p>
            <a:pPr>
              <a:lnSpc>
                <a:spcPct val="95000"/>
              </a:lnSpc>
            </a:pPr>
            <a:r>
              <a:rPr lang="da-DK" sz="1600" dirty="0" smtClean="0">
                <a:latin typeface="+mn-lt"/>
              </a:rPr>
              <a:t>Havet er EU´s største vækstmarked</a:t>
            </a:r>
          </a:p>
          <a:p>
            <a:pPr>
              <a:lnSpc>
                <a:spcPct val="95000"/>
              </a:lnSpc>
            </a:pPr>
            <a:r>
              <a:rPr lang="da-DK" sz="1600" dirty="0" smtClean="0">
                <a:latin typeface="+mn-lt"/>
              </a:rPr>
              <a:t>i de kommende årtier</a:t>
            </a:r>
          </a:p>
          <a:p>
            <a:pPr>
              <a:lnSpc>
                <a:spcPct val="95000"/>
              </a:lnSpc>
            </a:pPr>
            <a:r>
              <a:rPr lang="da-DK" sz="1600" dirty="0" smtClean="0">
                <a:latin typeface="+mn-lt"/>
              </a:rPr>
              <a:t>Kodeordet er bæredygtig ressource-</a:t>
            </a:r>
          </a:p>
          <a:p>
            <a:pPr>
              <a:lnSpc>
                <a:spcPct val="95000"/>
              </a:lnSpc>
            </a:pPr>
            <a:r>
              <a:rPr lang="da-DK" sz="1600" dirty="0" smtClean="0">
                <a:latin typeface="+mn-lt"/>
              </a:rPr>
              <a:t>udnyttelse</a:t>
            </a:r>
          </a:p>
          <a:p>
            <a:pPr>
              <a:lnSpc>
                <a:spcPct val="95000"/>
              </a:lnSpc>
            </a:pPr>
            <a:r>
              <a:rPr lang="da-DK" sz="1600" dirty="0" smtClean="0">
                <a:latin typeface="+mn-lt"/>
              </a:rPr>
              <a:t>Gælder EU´s visioner i Danmark?</a:t>
            </a:r>
            <a:endParaRPr lang="da-DK" sz="1600" dirty="0">
              <a:latin typeface="+mn-lt"/>
            </a:endParaRPr>
          </a:p>
        </p:txBody>
      </p:sp>
      <p:sp>
        <p:nvSpPr>
          <p:cNvPr id="8" name="Tekstfelt 7"/>
          <p:cNvSpPr txBox="1"/>
          <p:nvPr/>
        </p:nvSpPr>
        <p:spPr>
          <a:xfrm>
            <a:off x="2854052" y="935781"/>
            <a:ext cx="3350276" cy="292388"/>
          </a:xfrm>
          <a:prstGeom prst="rect">
            <a:avLst/>
          </a:prstGeom>
          <a:noFill/>
        </p:spPr>
        <p:txBody>
          <a:bodyPr wrap="none" lIns="0" tIns="0" rIns="0" bIns="0" rtlCol="0">
            <a:spAutoFit/>
          </a:bodyPr>
          <a:lstStyle/>
          <a:p>
            <a:pPr>
              <a:lnSpc>
                <a:spcPct val="95000"/>
              </a:lnSpc>
            </a:pPr>
            <a:r>
              <a:rPr lang="da-DK" sz="2000" b="1" dirty="0" smtClean="0">
                <a:latin typeface="+mn-lt"/>
              </a:rPr>
              <a:t>Fremtidig udnyttelse af havet</a:t>
            </a:r>
            <a:endParaRPr lang="da-DK" sz="2000" b="1" dirty="0">
              <a:latin typeface="+mn-lt"/>
            </a:endParaRPr>
          </a:p>
        </p:txBody>
      </p:sp>
    </p:spTree>
    <p:extLst>
      <p:ext uri="{BB962C8B-B14F-4D97-AF65-F5344CB8AC3E}">
        <p14:creationId xmlns:p14="http://schemas.microsoft.com/office/powerpoint/2010/main" val="519186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hav- og kystfriluftsliv</a:t>
            </a:r>
            <a:endParaRPr lang="da-DK" dirty="0"/>
          </a:p>
        </p:txBody>
      </p:sp>
      <p:sp>
        <p:nvSpPr>
          <p:cNvPr id="4" name="Pladsholder til dato 3"/>
          <p:cNvSpPr>
            <a:spLocks noGrp="1"/>
          </p:cNvSpPr>
          <p:nvPr>
            <p:ph type="dt" sz="half" idx="10"/>
          </p:nvPr>
        </p:nvSpPr>
        <p:spPr/>
        <p:txBody>
          <a:bodyPr/>
          <a:lstStyle/>
          <a:p>
            <a:r>
              <a:rPr lang="da-DK" smtClean="0"/>
              <a:t>21-04-2021</a:t>
            </a:r>
            <a:endParaRPr lang="da-DK" dirty="0"/>
          </a:p>
        </p:txBody>
      </p:sp>
      <p:pic>
        <p:nvPicPr>
          <p:cNvPr id="5" name="Picture 2"/>
          <p:cNvPicPr>
            <a:picLocks noGrp="1"/>
          </p:cNvPicPr>
          <p:nvPr>
            <p:ph idx="1"/>
          </p:nvPr>
        </p:nvPicPr>
        <p:blipFill rotWithShape="1">
          <a:blip r:embed="rId2">
            <a:extLst>
              <a:ext uri="{28A0092B-C50C-407E-A947-70E740481C1C}">
                <a14:useLocalDpi xmlns:a14="http://schemas.microsoft.com/office/drawing/2010/main"/>
              </a:ext>
            </a:extLst>
          </a:blip>
          <a:srcRect t="12148" b="5633"/>
          <a:stretch/>
        </p:blipFill>
        <p:spPr bwMode="auto">
          <a:xfrm>
            <a:off x="3286100" y="980728"/>
            <a:ext cx="5760639" cy="5256584"/>
          </a:xfrm>
          <a:prstGeom prst="rect">
            <a:avLst/>
          </a:prstGeom>
          <a:noFill/>
          <a:ln>
            <a:noFill/>
          </a:ln>
          <a:effectLst/>
          <a:extLst>
            <a:ext uri="{53640926-AAD7-44D8-BBD7-CCE9431645EC}">
              <a14:shadowObscured xmlns:a14="http://schemas.microsoft.com/office/drawing/2010/main"/>
            </a:ext>
          </a:extLst>
        </p:spPr>
      </p:pic>
      <p:sp>
        <p:nvSpPr>
          <p:cNvPr id="6" name="Tekstfelt 5"/>
          <p:cNvSpPr txBox="1"/>
          <p:nvPr/>
        </p:nvSpPr>
        <p:spPr>
          <a:xfrm>
            <a:off x="477788" y="1988840"/>
            <a:ext cx="2706575" cy="2806922"/>
          </a:xfrm>
          <a:prstGeom prst="rect">
            <a:avLst/>
          </a:prstGeom>
          <a:noFill/>
        </p:spPr>
        <p:txBody>
          <a:bodyPr wrap="none" lIns="0" tIns="0" rIns="0" bIns="0" rtlCol="0">
            <a:spAutoFit/>
          </a:bodyPr>
          <a:lstStyle/>
          <a:p>
            <a:pPr>
              <a:lnSpc>
                <a:spcPct val="95000"/>
              </a:lnSpc>
            </a:pPr>
            <a:r>
              <a:rPr lang="da-DK" sz="1600" dirty="0" smtClean="0">
                <a:latin typeface="+mn-lt"/>
              </a:rPr>
              <a:t>Varmekort: jo mørkere farver,</a:t>
            </a:r>
          </a:p>
          <a:p>
            <a:pPr>
              <a:lnSpc>
                <a:spcPct val="95000"/>
              </a:lnSpc>
            </a:pPr>
            <a:r>
              <a:rPr lang="da-DK" sz="1600" dirty="0">
                <a:latin typeface="+mn-lt"/>
              </a:rPr>
              <a:t>d</a:t>
            </a:r>
            <a:r>
              <a:rPr lang="da-DK" sz="1600" dirty="0" smtClean="0">
                <a:latin typeface="+mn-lt"/>
              </a:rPr>
              <a:t>esto større tæthed  af frilufts-</a:t>
            </a:r>
          </a:p>
          <a:p>
            <a:pPr>
              <a:lnSpc>
                <a:spcPct val="95000"/>
              </a:lnSpc>
            </a:pPr>
            <a:r>
              <a:rPr lang="da-DK" sz="1600" dirty="0" smtClean="0">
                <a:latin typeface="+mn-lt"/>
              </a:rPr>
              <a:t>livet (data fra Riemann m.fl.</a:t>
            </a:r>
          </a:p>
          <a:p>
            <a:pPr>
              <a:lnSpc>
                <a:spcPct val="95000"/>
              </a:lnSpc>
            </a:pPr>
            <a:r>
              <a:rPr lang="da-DK" sz="1600" dirty="0" smtClean="0">
                <a:latin typeface="+mn-lt"/>
              </a:rPr>
              <a:t>2019).</a:t>
            </a:r>
          </a:p>
          <a:p>
            <a:pPr>
              <a:lnSpc>
                <a:spcPct val="95000"/>
              </a:lnSpc>
            </a:pPr>
            <a:endParaRPr lang="da-DK" sz="1600" dirty="0">
              <a:latin typeface="+mn-lt"/>
            </a:endParaRPr>
          </a:p>
          <a:p>
            <a:pPr>
              <a:lnSpc>
                <a:spcPct val="95000"/>
              </a:lnSpc>
            </a:pPr>
            <a:endParaRPr lang="da-DK" sz="1600" dirty="0" smtClean="0">
              <a:latin typeface="+mn-lt"/>
            </a:endParaRPr>
          </a:p>
          <a:p>
            <a:pPr>
              <a:lnSpc>
                <a:spcPct val="95000"/>
              </a:lnSpc>
            </a:pPr>
            <a:r>
              <a:rPr lang="da-DK" sz="1600" dirty="0" smtClean="0">
                <a:latin typeface="+mn-lt"/>
              </a:rPr>
              <a:t>Omsætningen for kystturisme</a:t>
            </a:r>
          </a:p>
          <a:p>
            <a:pPr>
              <a:lnSpc>
                <a:spcPct val="95000"/>
              </a:lnSpc>
            </a:pPr>
            <a:r>
              <a:rPr lang="da-DK" sz="1600" dirty="0">
                <a:latin typeface="+mn-lt"/>
              </a:rPr>
              <a:t>o</a:t>
            </a:r>
            <a:r>
              <a:rPr lang="da-DK" sz="1600" dirty="0" smtClean="0">
                <a:latin typeface="+mn-lt"/>
              </a:rPr>
              <a:t>g friluftsliv, </a:t>
            </a:r>
            <a:r>
              <a:rPr lang="da-DK" sz="1600" dirty="0"/>
              <a:t>i 2015 </a:t>
            </a:r>
            <a:r>
              <a:rPr lang="da-DK" sz="1600" dirty="0" smtClean="0">
                <a:latin typeface="+mn-lt"/>
              </a:rPr>
              <a:t>for alle </a:t>
            </a:r>
          </a:p>
          <a:p>
            <a:pPr>
              <a:lnSpc>
                <a:spcPct val="95000"/>
              </a:lnSpc>
            </a:pPr>
            <a:r>
              <a:rPr lang="da-DK" sz="1600" dirty="0" smtClean="0">
                <a:latin typeface="+mn-lt"/>
              </a:rPr>
              <a:t>de danske områder, var 55,5 </a:t>
            </a:r>
          </a:p>
          <a:p>
            <a:pPr>
              <a:lnSpc>
                <a:spcPct val="95000"/>
              </a:lnSpc>
            </a:pPr>
            <a:r>
              <a:rPr lang="da-DK" sz="1600" dirty="0" smtClean="0">
                <a:latin typeface="+mn-lt"/>
              </a:rPr>
              <a:t>mia.kr. og jobskabelsen ud-</a:t>
            </a:r>
          </a:p>
          <a:p>
            <a:pPr>
              <a:lnSpc>
                <a:spcPct val="95000"/>
              </a:lnSpc>
            </a:pPr>
            <a:r>
              <a:rPr lang="da-DK" sz="1600" dirty="0" smtClean="0">
                <a:latin typeface="+mn-lt"/>
              </a:rPr>
              <a:t>gjorde 73.000 fuldtidsstillinger</a:t>
            </a:r>
          </a:p>
          <a:p>
            <a:pPr>
              <a:lnSpc>
                <a:spcPct val="95000"/>
              </a:lnSpc>
            </a:pPr>
            <a:r>
              <a:rPr lang="da-DK" sz="1600" dirty="0" smtClean="0">
                <a:latin typeface="+mn-lt"/>
              </a:rPr>
              <a:t> (Riemann m.fl. 2017).</a:t>
            </a:r>
            <a:endParaRPr lang="da-DK" sz="1600" dirty="0">
              <a:latin typeface="+mn-lt"/>
            </a:endParaRPr>
          </a:p>
        </p:txBody>
      </p:sp>
    </p:spTree>
    <p:extLst>
      <p:ext uri="{BB962C8B-B14F-4D97-AF65-F5344CB8AC3E}">
        <p14:creationId xmlns:p14="http://schemas.microsoft.com/office/powerpoint/2010/main" val="25552746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b="0" dirty="0" smtClean="0"/>
              <a:t>Havstrategiområder og andre beskyttelsesforanstaltninger</a:t>
            </a:r>
            <a:endParaRPr lang="da-DK" sz="2400" b="0" dirty="0"/>
          </a:p>
        </p:txBody>
      </p:sp>
      <p:sp>
        <p:nvSpPr>
          <p:cNvPr id="3" name="Pladsholder til indhold 2"/>
          <p:cNvSpPr>
            <a:spLocks noGrp="1"/>
          </p:cNvSpPr>
          <p:nvPr>
            <p:ph idx="1"/>
          </p:nvPr>
        </p:nvSpPr>
        <p:spPr/>
        <p:txBody>
          <a:bodyPr/>
          <a:lstStyle/>
          <a:p>
            <a:endParaRPr lang="da-DK" dirty="0" smtClean="0"/>
          </a:p>
          <a:p>
            <a:r>
              <a:rPr lang="da-DK" dirty="0" smtClean="0"/>
              <a:t>I figur 6.-50 og 6-51i Miljørapporten er vist nye fuglebeskyttelses- og havstrategiområder.</a:t>
            </a:r>
          </a:p>
          <a:p>
            <a:r>
              <a:rPr lang="da-DK" dirty="0" smtClean="0"/>
              <a:t>Fuglebeskyttelsesområderne ligger spredt, hvorimod havstrategiområderne ligger næsten alle i Nordsøen og omkring Bornholm.</a:t>
            </a:r>
          </a:p>
          <a:p>
            <a:endParaRPr lang="da-DK" dirty="0" smtClean="0"/>
          </a:p>
          <a:p>
            <a:r>
              <a:rPr lang="da-DK" dirty="0" smtClean="0"/>
              <a:t>I fjord- og kystområderne er der ingen nye havstrategiområder eller strengt beskyttede områder selvom miljøkvaliteten og de reducerede fiskebestande peger på et stort behov for beskyttelse. </a:t>
            </a:r>
          </a:p>
          <a:p>
            <a:endParaRPr lang="da-DK" dirty="0" smtClean="0"/>
          </a:p>
          <a:p>
            <a:r>
              <a:rPr lang="da-DK" dirty="0" smtClean="0"/>
              <a:t>En yderlige beskyttelse i fjord- og kystområder vil medvirke til at forbedre miljøkvaliteten og stimulere fiskebestande. </a:t>
            </a:r>
            <a:endParaRPr lang="da-DK" dirty="0"/>
          </a:p>
        </p:txBody>
      </p:sp>
      <p:sp>
        <p:nvSpPr>
          <p:cNvPr id="4" name="Pladsholder til dato 3"/>
          <p:cNvSpPr>
            <a:spLocks noGrp="1"/>
          </p:cNvSpPr>
          <p:nvPr>
            <p:ph type="dt" sz="half" idx="10"/>
          </p:nvPr>
        </p:nvSpPr>
        <p:spPr/>
        <p:txBody>
          <a:bodyPr/>
          <a:lstStyle/>
          <a:p>
            <a:r>
              <a:rPr lang="da-DK" smtClean="0"/>
              <a:t>21-04-2021</a:t>
            </a:r>
            <a:endParaRPr lang="da-DK" dirty="0"/>
          </a:p>
        </p:txBody>
      </p:sp>
    </p:spTree>
    <p:extLst>
      <p:ext uri="{BB962C8B-B14F-4D97-AF65-F5344CB8AC3E}">
        <p14:creationId xmlns:p14="http://schemas.microsoft.com/office/powerpoint/2010/main" val="40734674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800" dirty="0" smtClean="0"/>
              <a:t>Regionale havplaner for Øresundsregionen og det vestlige</a:t>
            </a:r>
            <a:br>
              <a:rPr lang="da-DK" sz="2800" dirty="0" smtClean="0"/>
            </a:br>
            <a:r>
              <a:rPr lang="da-DK" sz="2800" dirty="0" smtClean="0"/>
              <a:t>Kattegat</a:t>
            </a:r>
            <a:endParaRPr lang="da-DK" sz="2800" dirty="0"/>
          </a:p>
        </p:txBody>
      </p:sp>
      <p:sp>
        <p:nvSpPr>
          <p:cNvPr id="3" name="Pladsholder til indhold 2"/>
          <p:cNvSpPr>
            <a:spLocks noGrp="1"/>
          </p:cNvSpPr>
          <p:nvPr>
            <p:ph idx="1"/>
          </p:nvPr>
        </p:nvSpPr>
        <p:spPr/>
        <p:txBody>
          <a:bodyPr/>
          <a:lstStyle/>
          <a:p>
            <a:endParaRPr lang="da-DK" dirty="0" smtClean="0"/>
          </a:p>
          <a:p>
            <a:endParaRPr lang="da-DK" dirty="0"/>
          </a:p>
          <a:p>
            <a:r>
              <a:rPr lang="da-DK" dirty="0" smtClean="0"/>
              <a:t>Riemann m.fl. 2019. Maritim arealplan-, lægning i Øresund – scenarier for udvikling af erhvervs-, samfunds- og miljømæssige forhold. </a:t>
            </a:r>
            <a:r>
              <a:rPr lang="da-DK" dirty="0"/>
              <a:t>Aarhus Universitetsforlag</a:t>
            </a:r>
            <a:r>
              <a:rPr lang="da-DK" dirty="0" smtClean="0"/>
              <a:t>. </a:t>
            </a:r>
            <a:r>
              <a:rPr lang="nn-NO" dirty="0" smtClean="0"/>
              <a:t>Miljøbiblioteket</a:t>
            </a:r>
            <a:r>
              <a:rPr lang="nn-NO" dirty="0"/>
              <a:t>, Bind 6. 174 s. ISBN: 978 87 7184 887 8.</a:t>
            </a:r>
            <a:endParaRPr lang="da-DK" dirty="0" smtClean="0"/>
          </a:p>
          <a:p>
            <a:endParaRPr lang="da-DK" dirty="0"/>
          </a:p>
          <a:p>
            <a:r>
              <a:rPr lang="da-DK" dirty="0"/>
              <a:t>Riemann </a:t>
            </a:r>
            <a:r>
              <a:rPr lang="da-DK" dirty="0" smtClean="0"/>
              <a:t>m.fl. 2020</a:t>
            </a:r>
            <a:r>
              <a:rPr lang="da-DK" dirty="0"/>
              <a:t>. </a:t>
            </a:r>
            <a:r>
              <a:rPr lang="da-DK" dirty="0" smtClean="0"/>
              <a:t>Regional havplanlægning </a:t>
            </a:r>
            <a:r>
              <a:rPr lang="da-DK" dirty="0"/>
              <a:t>i det vestlige Kattegat – natur-, erhvervs- og </a:t>
            </a:r>
            <a:r>
              <a:rPr lang="da-DK" dirty="0" smtClean="0"/>
              <a:t>samfundsmæssige forhold </a:t>
            </a:r>
            <a:r>
              <a:rPr lang="da-DK" dirty="0"/>
              <a:t>og scenarier. Aarhus Universitet, DCE – Nationalt Center for Miljø og Energi</a:t>
            </a:r>
            <a:r>
              <a:rPr lang="da-DK" dirty="0" smtClean="0"/>
              <a:t>, 136 </a:t>
            </a:r>
            <a:r>
              <a:rPr lang="da-DK" dirty="0"/>
              <a:t>s. - Videnskabelig rapport nr. </a:t>
            </a:r>
            <a:r>
              <a:rPr lang="da-DK" dirty="0" smtClean="0"/>
              <a:t>403. https</a:t>
            </a:r>
            <a:r>
              <a:rPr lang="da-DK" dirty="0"/>
              <a:t>://</a:t>
            </a:r>
            <a:r>
              <a:rPr lang="da-DK" dirty="0" smtClean="0"/>
              <a:t>dce2.au.dk/pub/SR403.pdf.</a:t>
            </a:r>
            <a:endParaRPr lang="da-DK" dirty="0"/>
          </a:p>
        </p:txBody>
      </p:sp>
      <p:sp>
        <p:nvSpPr>
          <p:cNvPr id="4" name="Pladsholder til dato 3"/>
          <p:cNvSpPr>
            <a:spLocks noGrp="1"/>
          </p:cNvSpPr>
          <p:nvPr>
            <p:ph type="dt" sz="half" idx="10"/>
          </p:nvPr>
        </p:nvSpPr>
        <p:spPr/>
        <p:txBody>
          <a:bodyPr/>
          <a:lstStyle/>
          <a:p>
            <a:fld id="{3D5F7807-78AA-47C8-9BA0-3D4540F0C197}" type="datetime1">
              <a:rPr lang="da-DK" smtClean="0"/>
              <a:t>23-09-2021</a:t>
            </a:fld>
            <a:r>
              <a:rPr lang="da-DK" smtClean="0"/>
              <a:t>27-09-2021</a:t>
            </a:r>
            <a:endParaRPr lang="da-DK" dirty="0"/>
          </a:p>
        </p:txBody>
      </p:sp>
    </p:spTree>
    <p:extLst>
      <p:ext uri="{BB962C8B-B14F-4D97-AF65-F5344CB8AC3E}">
        <p14:creationId xmlns:p14="http://schemas.microsoft.com/office/powerpoint/2010/main" val="4014185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Pladsholder til dato 2"/>
          <p:cNvSpPr>
            <a:spLocks noGrp="1"/>
          </p:cNvSpPr>
          <p:nvPr>
            <p:ph type="dt" sz="half" idx="12"/>
          </p:nvPr>
        </p:nvSpPr>
        <p:spPr/>
        <p:txBody>
          <a:bodyPr/>
          <a:lstStyle/>
          <a:p>
            <a:fld id="{5573C57C-A422-4B78-ACF1-7481CD395CE0}" type="datetime1">
              <a:rPr lang="da-DK" smtClean="0"/>
              <a:t>23-09-2021</a:t>
            </a:fld>
            <a:r>
              <a:rPr lang="da-DK" smtClean="0"/>
              <a:t>27-09-2021</a:t>
            </a:r>
            <a:endParaRPr lang="da-DK" dirty="0"/>
          </a:p>
        </p:txBody>
      </p:sp>
      <p:pic>
        <p:nvPicPr>
          <p:cNvPr id="4" name="Billede 3"/>
          <p:cNvPicPr>
            <a:picLocks noChangeAspect="1"/>
          </p:cNvPicPr>
          <p:nvPr/>
        </p:nvPicPr>
        <p:blipFill>
          <a:blip r:embed="rId2"/>
          <a:stretch>
            <a:fillRect/>
          </a:stretch>
        </p:blipFill>
        <p:spPr>
          <a:xfrm>
            <a:off x="1985399" y="107066"/>
            <a:ext cx="8218025" cy="6643868"/>
          </a:xfrm>
          <a:prstGeom prst="rect">
            <a:avLst/>
          </a:prstGeom>
        </p:spPr>
      </p:pic>
    </p:spTree>
    <p:extLst>
      <p:ext uri="{BB962C8B-B14F-4D97-AF65-F5344CB8AC3E}">
        <p14:creationId xmlns:p14="http://schemas.microsoft.com/office/powerpoint/2010/main" val="39544963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Pladsholder til dato 2"/>
          <p:cNvSpPr>
            <a:spLocks noGrp="1"/>
          </p:cNvSpPr>
          <p:nvPr>
            <p:ph type="dt" sz="half" idx="12"/>
          </p:nvPr>
        </p:nvSpPr>
        <p:spPr/>
        <p:txBody>
          <a:bodyPr/>
          <a:lstStyle/>
          <a:p>
            <a:r>
              <a:rPr lang="da-DK" smtClean="0"/>
              <a:t>21-04-2021</a:t>
            </a:r>
            <a:endParaRPr lang="da-DK" dirty="0"/>
          </a:p>
        </p:txBody>
      </p:sp>
      <p:pic>
        <p:nvPicPr>
          <p:cNvPr id="4" name="Billede 3"/>
          <p:cNvPicPr/>
          <p:nvPr/>
        </p:nvPicPr>
        <p:blipFill>
          <a:blip r:embed="rId2">
            <a:extLst>
              <a:ext uri="{28A0092B-C50C-407E-A947-70E740481C1C}">
                <a14:useLocalDpi xmlns:a14="http://schemas.microsoft.com/office/drawing/2010/main" val="0"/>
              </a:ext>
            </a:extLst>
          </a:blip>
          <a:stretch>
            <a:fillRect/>
          </a:stretch>
        </p:blipFill>
        <p:spPr bwMode="auto">
          <a:xfrm>
            <a:off x="3070076" y="836712"/>
            <a:ext cx="7992887" cy="5472608"/>
          </a:xfrm>
          <a:prstGeom prst="rect">
            <a:avLst/>
          </a:prstGeom>
          <a:noFill/>
          <a:ln>
            <a:noFill/>
          </a:ln>
        </p:spPr>
      </p:pic>
      <p:sp>
        <p:nvSpPr>
          <p:cNvPr id="5" name="Tekstfelt 4"/>
          <p:cNvSpPr txBox="1"/>
          <p:nvPr/>
        </p:nvSpPr>
        <p:spPr>
          <a:xfrm>
            <a:off x="549796" y="1052736"/>
            <a:ext cx="3859133" cy="1637371"/>
          </a:xfrm>
          <a:prstGeom prst="rect">
            <a:avLst/>
          </a:prstGeom>
          <a:noFill/>
        </p:spPr>
        <p:txBody>
          <a:bodyPr wrap="none" lIns="0" tIns="0" rIns="0" bIns="0" rtlCol="0">
            <a:spAutoFit/>
          </a:bodyPr>
          <a:lstStyle/>
          <a:p>
            <a:pPr>
              <a:lnSpc>
                <a:spcPct val="95000"/>
              </a:lnSpc>
            </a:pPr>
            <a:r>
              <a:rPr lang="da-DK" sz="1600" dirty="0" smtClean="0">
                <a:latin typeface="+mn-lt"/>
              </a:rPr>
              <a:t>Forslag til beskyttede områder i ”naturen</a:t>
            </a:r>
          </a:p>
          <a:p>
            <a:pPr>
              <a:lnSpc>
                <a:spcPct val="95000"/>
              </a:lnSpc>
            </a:pPr>
            <a:r>
              <a:rPr lang="da-DK" sz="1600" dirty="0" smtClean="0">
                <a:latin typeface="+mn-lt"/>
              </a:rPr>
              <a:t>først scenariet” i det vestlige Kattegat </a:t>
            </a:r>
          </a:p>
          <a:p>
            <a:pPr>
              <a:lnSpc>
                <a:spcPct val="95000"/>
              </a:lnSpc>
            </a:pPr>
            <a:r>
              <a:rPr lang="da-DK" sz="1600" dirty="0" smtClean="0">
                <a:latin typeface="+mn-lt"/>
              </a:rPr>
              <a:t>sammen med de øvrige beskyttelser i </a:t>
            </a:r>
          </a:p>
          <a:p>
            <a:pPr>
              <a:lnSpc>
                <a:spcPct val="95000"/>
              </a:lnSpc>
            </a:pPr>
            <a:r>
              <a:rPr lang="da-DK" sz="1600" dirty="0" smtClean="0">
                <a:latin typeface="+mn-lt"/>
              </a:rPr>
              <a:t>området. Det grønne område er et ”strengt</a:t>
            </a:r>
          </a:p>
          <a:p>
            <a:pPr>
              <a:lnSpc>
                <a:spcPct val="95000"/>
              </a:lnSpc>
            </a:pPr>
            <a:r>
              <a:rPr lang="da-DK" sz="1600" dirty="0" smtClean="0">
                <a:latin typeface="+mn-lt"/>
              </a:rPr>
              <a:t>beskyttet område” og de to skraverede</a:t>
            </a:r>
          </a:p>
          <a:p>
            <a:pPr>
              <a:lnSpc>
                <a:spcPct val="95000"/>
              </a:lnSpc>
            </a:pPr>
            <a:r>
              <a:rPr lang="da-DK" sz="1600" dirty="0" smtClean="0">
                <a:latin typeface="+mn-lt"/>
              </a:rPr>
              <a:t>grønne er ”havstrategiområder” (Riemann </a:t>
            </a:r>
          </a:p>
          <a:p>
            <a:pPr>
              <a:lnSpc>
                <a:spcPct val="95000"/>
              </a:lnSpc>
            </a:pPr>
            <a:r>
              <a:rPr lang="da-DK" sz="1600" dirty="0" smtClean="0">
                <a:latin typeface="+mn-lt"/>
              </a:rPr>
              <a:t>m.fl. 2020).</a:t>
            </a:r>
            <a:endParaRPr lang="da-DK" sz="1600" dirty="0">
              <a:latin typeface="+mn-lt"/>
            </a:endParaRPr>
          </a:p>
        </p:txBody>
      </p:sp>
    </p:spTree>
    <p:extLst>
      <p:ext uri="{BB962C8B-B14F-4D97-AF65-F5344CB8AC3E}">
        <p14:creationId xmlns:p14="http://schemas.microsoft.com/office/powerpoint/2010/main" val="5902747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1"/>
          </p:nvPr>
        </p:nvSpPr>
        <p:spPr/>
      </p:sp>
      <p:sp>
        <p:nvSpPr>
          <p:cNvPr id="3" name="Pladsholder til dato 2"/>
          <p:cNvSpPr>
            <a:spLocks noGrp="1"/>
          </p:cNvSpPr>
          <p:nvPr>
            <p:ph type="dt" sz="half" idx="12"/>
          </p:nvPr>
        </p:nvSpPr>
        <p:spPr/>
        <p:txBody>
          <a:bodyPr/>
          <a:lstStyle/>
          <a:p>
            <a:fld id="{ABE259FA-208B-4ADE-A5C8-021DFFEB1602}" type="datetime1">
              <a:rPr lang="da-DK" smtClean="0"/>
              <a:t>23-09-2021</a:t>
            </a:fld>
            <a:r>
              <a:rPr lang="da-DK" smtClean="0"/>
              <a:t>27-09-2021</a:t>
            </a:r>
            <a:endParaRPr lang="da-DK" dirty="0"/>
          </a:p>
        </p:txBody>
      </p:sp>
      <p:pic>
        <p:nvPicPr>
          <p:cNvPr id="4" name="Billede 3"/>
          <p:cNvPicPr/>
          <p:nvPr/>
        </p:nvPicPr>
        <p:blipFill>
          <a:blip r:embed="rId2" cstate="print">
            <a:extLst>
              <a:ext uri="{28A0092B-C50C-407E-A947-70E740481C1C}">
                <a14:useLocalDpi xmlns:a14="http://schemas.microsoft.com/office/drawing/2010/main" val="0"/>
              </a:ext>
            </a:extLst>
          </a:blip>
          <a:stretch>
            <a:fillRect/>
          </a:stretch>
        </p:blipFill>
        <p:spPr>
          <a:xfrm>
            <a:off x="3718148" y="154426"/>
            <a:ext cx="4437271" cy="6543328"/>
          </a:xfrm>
          <a:prstGeom prst="rect">
            <a:avLst/>
          </a:prstGeom>
        </p:spPr>
      </p:pic>
      <p:sp>
        <p:nvSpPr>
          <p:cNvPr id="5" name="Tekstfelt 4"/>
          <p:cNvSpPr txBox="1"/>
          <p:nvPr/>
        </p:nvSpPr>
        <p:spPr>
          <a:xfrm>
            <a:off x="477788" y="1052736"/>
            <a:ext cx="2885021" cy="701731"/>
          </a:xfrm>
          <a:prstGeom prst="rect">
            <a:avLst/>
          </a:prstGeom>
          <a:noFill/>
        </p:spPr>
        <p:txBody>
          <a:bodyPr wrap="none" lIns="0" tIns="0" rIns="0" bIns="0" rtlCol="0">
            <a:spAutoFit/>
          </a:bodyPr>
          <a:lstStyle/>
          <a:p>
            <a:pPr>
              <a:lnSpc>
                <a:spcPct val="95000"/>
              </a:lnSpc>
            </a:pPr>
            <a:r>
              <a:rPr lang="da-DK" sz="1600" dirty="0" smtClean="0">
                <a:latin typeface="+mn-lt"/>
              </a:rPr>
              <a:t>Erhvervene først scenariet i Øre-</a:t>
            </a:r>
          </a:p>
          <a:p>
            <a:pPr>
              <a:lnSpc>
                <a:spcPct val="95000"/>
              </a:lnSpc>
            </a:pPr>
            <a:r>
              <a:rPr lang="da-DK" sz="1600" dirty="0" smtClean="0">
                <a:latin typeface="+mn-lt"/>
              </a:rPr>
              <a:t>sundsregionen (Riemann m.fl.</a:t>
            </a:r>
          </a:p>
          <a:p>
            <a:pPr>
              <a:lnSpc>
                <a:spcPct val="95000"/>
              </a:lnSpc>
            </a:pPr>
            <a:r>
              <a:rPr lang="da-DK" sz="1600" dirty="0" smtClean="0">
                <a:latin typeface="+mn-lt"/>
              </a:rPr>
              <a:t>2019).</a:t>
            </a:r>
            <a:endParaRPr lang="da-DK" sz="1600" dirty="0">
              <a:latin typeface="+mn-lt"/>
            </a:endParaRPr>
          </a:p>
        </p:txBody>
      </p:sp>
    </p:spTree>
    <p:extLst>
      <p:ext uri="{BB962C8B-B14F-4D97-AF65-F5344CB8AC3E}">
        <p14:creationId xmlns:p14="http://schemas.microsoft.com/office/powerpoint/2010/main" val="15690864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b="0" dirty="0" smtClean="0"/>
              <a:t>Fiskeri</a:t>
            </a:r>
            <a:endParaRPr lang="da-DK" sz="2400" b="0" dirty="0"/>
          </a:p>
        </p:txBody>
      </p:sp>
      <p:sp>
        <p:nvSpPr>
          <p:cNvPr id="3" name="Pladsholder til indhold 2"/>
          <p:cNvSpPr>
            <a:spLocks noGrp="1"/>
          </p:cNvSpPr>
          <p:nvPr>
            <p:ph idx="1"/>
          </p:nvPr>
        </p:nvSpPr>
        <p:spPr>
          <a:xfrm>
            <a:off x="964912" y="1124744"/>
            <a:ext cx="10220325" cy="4521366"/>
          </a:xfrm>
        </p:spPr>
        <p:txBody>
          <a:bodyPr/>
          <a:lstStyle/>
          <a:p>
            <a:r>
              <a:rPr lang="da-DK" dirty="0" smtClean="0"/>
              <a:t>I </a:t>
            </a:r>
            <a:r>
              <a:rPr lang="da-DK" sz="1800" dirty="0" smtClean="0"/>
              <a:t>miljørapporten anvendes der meget spalteplads til at beskrive havbundens integritet og betydning for havmiljø og naturtyper, effekter og omfang af iltsvind og de skader som trawlfiskeri udøver på havbunden.</a:t>
            </a:r>
          </a:p>
          <a:p>
            <a:endParaRPr lang="da-DK" sz="1800" dirty="0"/>
          </a:p>
          <a:p>
            <a:r>
              <a:rPr lang="da-DK" sz="1800" dirty="0" smtClean="0"/>
              <a:t>Alligevel er der ingen begrænsninger i fiskeriet udover de nye zoner til beskyttede områder, områder udlagt til nye havbrug og til råstofindvinding m.v. </a:t>
            </a:r>
          </a:p>
          <a:p>
            <a:endParaRPr lang="da-DK" sz="1800" dirty="0" smtClean="0"/>
          </a:p>
          <a:p>
            <a:r>
              <a:rPr lang="da-DK" sz="1800" dirty="0" smtClean="0"/>
              <a:t>Det betyder, at der fortsat må trawles i fjord- og kystområder og i de indre danske farvande, hvor den økologiske tilstand er moderat eller dårlig og bevaringsstatus er ugunstig for naturtyper og habitater.  </a:t>
            </a:r>
          </a:p>
          <a:p>
            <a:endParaRPr lang="da-DK" sz="1800" dirty="0"/>
          </a:p>
          <a:p>
            <a:r>
              <a:rPr lang="da-DK" sz="1800" dirty="0" smtClean="0"/>
              <a:t>Det bør undersøges om der i høringssvar kan etableres områder til beskyttelse af havbunden, hvor trawlfiskeri forbydes, fx omkring Samsø og i det foreslåede havstrategiområde omkring Horsens Fjord til beskyttelse af ålegræsudviklingen. </a:t>
            </a:r>
            <a:endParaRPr lang="da-DK" sz="1800" dirty="0"/>
          </a:p>
        </p:txBody>
      </p:sp>
      <p:sp>
        <p:nvSpPr>
          <p:cNvPr id="4" name="Pladsholder til dato 3"/>
          <p:cNvSpPr>
            <a:spLocks noGrp="1"/>
          </p:cNvSpPr>
          <p:nvPr>
            <p:ph type="dt" sz="half" idx="10"/>
          </p:nvPr>
        </p:nvSpPr>
        <p:spPr/>
        <p:txBody>
          <a:bodyPr/>
          <a:lstStyle/>
          <a:p>
            <a:r>
              <a:rPr lang="da-DK" smtClean="0"/>
              <a:t>21-04-2021</a:t>
            </a:r>
            <a:endParaRPr lang="da-DK" dirty="0"/>
          </a:p>
        </p:txBody>
      </p:sp>
    </p:spTree>
    <p:extLst>
      <p:ext uri="{BB962C8B-B14F-4D97-AF65-F5344CB8AC3E}">
        <p14:creationId xmlns:p14="http://schemas.microsoft.com/office/powerpoint/2010/main" val="26781571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p:txBody>
          <a:bodyPr/>
          <a:lstStyle/>
          <a:p>
            <a:pPr eaLnBrk="1" hangingPunct="1"/>
            <a:endParaRPr lang="da-DK" altLang="da-DK" smtClean="0"/>
          </a:p>
        </p:txBody>
      </p:sp>
      <p:sp>
        <p:nvSpPr>
          <p:cNvPr id="11267" name="Content Placeholder 2"/>
          <p:cNvSpPr>
            <a:spLocks noGrp="1"/>
          </p:cNvSpPr>
          <p:nvPr>
            <p:ph idx="4294967295"/>
          </p:nvPr>
        </p:nvSpPr>
        <p:spPr/>
        <p:txBody>
          <a:bodyPr/>
          <a:lstStyle/>
          <a:p>
            <a:pPr eaLnBrk="1" hangingPunct="1"/>
            <a:endParaRPr lang="da-DK" altLang="da-DK" smtClean="0"/>
          </a:p>
        </p:txBody>
      </p:sp>
      <p:sp>
        <p:nvSpPr>
          <p:cNvPr id="11268" name="Rectangle 3"/>
          <p:cNvSpPr>
            <a:spLocks noChangeArrowheads="1"/>
          </p:cNvSpPr>
          <p:nvPr/>
        </p:nvSpPr>
        <p:spPr bwMode="auto">
          <a:xfrm>
            <a:off x="1522412" y="0"/>
            <a:ext cx="9144000" cy="152400"/>
          </a:xfrm>
          <a:prstGeom prst="rect">
            <a:avLst/>
          </a:prstGeom>
          <a:solidFill>
            <a:srgbClr val="D84D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a-DK" altLang="da-DK">
              <a:latin typeface="Times" panose="02020603050405020304" pitchFamily="18" charset="0"/>
            </a:endParaRPr>
          </a:p>
        </p:txBody>
      </p:sp>
      <p:grpSp>
        <p:nvGrpSpPr>
          <p:cNvPr id="11269" name="Group 9"/>
          <p:cNvGrpSpPr>
            <a:grpSpLocks/>
          </p:cNvGrpSpPr>
          <p:nvPr/>
        </p:nvGrpSpPr>
        <p:grpSpPr bwMode="auto">
          <a:xfrm>
            <a:off x="1522412" y="5867400"/>
            <a:ext cx="9144000" cy="990600"/>
            <a:chOff x="0" y="5867400"/>
            <a:chExt cx="9144000" cy="990600"/>
          </a:xfrm>
        </p:grpSpPr>
        <p:sp>
          <p:nvSpPr>
            <p:cNvPr id="11271" name="Rectangle 2"/>
            <p:cNvSpPr>
              <a:spLocks noChangeArrowheads="1"/>
            </p:cNvSpPr>
            <p:nvPr/>
          </p:nvSpPr>
          <p:spPr bwMode="auto">
            <a:xfrm>
              <a:off x="0" y="6705600"/>
              <a:ext cx="9144000" cy="152400"/>
            </a:xfrm>
            <a:prstGeom prst="rect">
              <a:avLst/>
            </a:prstGeom>
            <a:solidFill>
              <a:srgbClr val="D84D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a-DK" altLang="da-DK">
                <a:latin typeface="Times" panose="02020603050405020304" pitchFamily="18" charset="0"/>
              </a:endParaRPr>
            </a:p>
          </p:txBody>
        </p:sp>
        <p:sp>
          <p:nvSpPr>
            <p:cNvPr id="11272" name="Rectangle 4"/>
            <p:cNvSpPr>
              <a:spLocks noChangeArrowheads="1"/>
            </p:cNvSpPr>
            <p:nvPr/>
          </p:nvSpPr>
          <p:spPr bwMode="auto">
            <a:xfrm flipV="1">
              <a:off x="0" y="5867400"/>
              <a:ext cx="9144000" cy="76200"/>
            </a:xfrm>
            <a:prstGeom prst="rect">
              <a:avLst/>
            </a:prstGeom>
            <a:solidFill>
              <a:srgbClr val="D84D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a-DK" altLang="da-DK">
                <a:latin typeface="Times" panose="02020603050405020304" pitchFamily="18" charset="0"/>
              </a:endParaRPr>
            </a:p>
          </p:txBody>
        </p:sp>
        <p:pic>
          <p:nvPicPr>
            <p:cNvPr id="1127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022975"/>
              <a:ext cx="77724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Rectangle 8"/>
            <p:cNvSpPr>
              <a:spLocks noChangeArrowheads="1"/>
            </p:cNvSpPr>
            <p:nvPr/>
          </p:nvSpPr>
          <p:spPr bwMode="auto">
            <a:xfrm>
              <a:off x="4876800" y="6019800"/>
              <a:ext cx="4114800" cy="609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a-DK" altLang="da-DK">
                <a:latin typeface="Times" panose="02020603050405020304" pitchFamily="18" charset="0"/>
              </a:endParaRPr>
            </a:p>
          </p:txBody>
        </p:sp>
        <p:pic>
          <p:nvPicPr>
            <p:cNvPr id="11275" name="Picture 7" descr="Baltic_logo 2.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5500" y="6045200"/>
              <a:ext cx="15621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70"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2412" y="609600"/>
            <a:ext cx="9177338"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175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2"/>
          </p:nvPr>
        </p:nvSpPr>
        <p:spPr/>
        <p:txBody>
          <a:bodyPr/>
          <a:lstStyle/>
          <a:p>
            <a:r>
              <a:rPr lang="da-DK" smtClean="0"/>
              <a:t>21-04-2021</a:t>
            </a:r>
            <a:endParaRPr lang="da-DK" dirty="0"/>
          </a:p>
        </p:txBody>
      </p:sp>
      <p:pic>
        <p:nvPicPr>
          <p:cNvPr id="4" name="Billede 3"/>
          <p:cNvPicPr/>
          <p:nvPr/>
        </p:nvPicPr>
        <p:blipFill>
          <a:blip r:embed="rId2" cstate="print">
            <a:extLst>
              <a:ext uri="{28A0092B-C50C-407E-A947-70E740481C1C}">
                <a14:useLocalDpi xmlns:a14="http://schemas.microsoft.com/office/drawing/2010/main" val="0"/>
              </a:ext>
            </a:extLst>
          </a:blip>
          <a:stretch>
            <a:fillRect/>
          </a:stretch>
        </p:blipFill>
        <p:spPr>
          <a:xfrm>
            <a:off x="7318548" y="446128"/>
            <a:ext cx="4848830" cy="2766848"/>
          </a:xfrm>
          <a:prstGeom prst="rect">
            <a:avLst/>
          </a:prstGeom>
        </p:spPr>
      </p:pic>
      <p:pic>
        <p:nvPicPr>
          <p:cNvPr id="5" name="Pladsholder til billede 4" descr="Fig_2_6"/>
          <p:cNvPicPr>
            <a:picLocks noGrp="1"/>
          </p:cNvPicPr>
          <p:nvPr>
            <p:ph type="pic" sz="quarter" idx="11"/>
          </p:nvPr>
        </p:nvPicPr>
        <p:blipFill>
          <a:blip r:embed="rId3" cstate="print">
            <a:extLst>
              <a:ext uri="{28A0092B-C50C-407E-A947-70E740481C1C}">
                <a14:useLocalDpi xmlns:a14="http://schemas.microsoft.com/office/drawing/2010/main" val="0"/>
              </a:ext>
            </a:extLst>
          </a:blip>
          <a:srcRect t="8990" b="8990"/>
          <a:stretch>
            <a:fillRect/>
          </a:stretch>
        </p:blipFill>
        <p:spPr bwMode="auto">
          <a:xfrm>
            <a:off x="549796" y="620689"/>
            <a:ext cx="6984776" cy="5544615"/>
          </a:xfrm>
          <a:prstGeom prst="rect">
            <a:avLst/>
          </a:prstGeom>
          <a:noFill/>
          <a:ln>
            <a:noFill/>
          </a:ln>
        </p:spPr>
      </p:pic>
      <p:sp>
        <p:nvSpPr>
          <p:cNvPr id="6" name="Tekstfelt 5"/>
          <p:cNvSpPr txBox="1"/>
          <p:nvPr/>
        </p:nvSpPr>
        <p:spPr>
          <a:xfrm>
            <a:off x="7318548" y="5085184"/>
            <a:ext cx="4418454" cy="935641"/>
          </a:xfrm>
          <a:prstGeom prst="rect">
            <a:avLst/>
          </a:prstGeom>
          <a:noFill/>
        </p:spPr>
        <p:txBody>
          <a:bodyPr wrap="none" lIns="0" tIns="0" rIns="0" bIns="0" rtlCol="0">
            <a:spAutoFit/>
          </a:bodyPr>
          <a:lstStyle/>
          <a:p>
            <a:pPr>
              <a:lnSpc>
                <a:spcPct val="95000"/>
              </a:lnSpc>
            </a:pPr>
            <a:r>
              <a:rPr lang="da-DK" sz="1600" b="1" dirty="0" smtClean="0">
                <a:latin typeface="+mn-lt"/>
              </a:rPr>
              <a:t>Landinger i danske farvande af forskellige fisk</a:t>
            </a:r>
          </a:p>
          <a:p>
            <a:pPr>
              <a:lnSpc>
                <a:spcPct val="95000"/>
              </a:lnSpc>
            </a:pPr>
            <a:r>
              <a:rPr lang="da-DK" sz="1600" b="1" dirty="0" smtClean="0">
                <a:latin typeface="+mn-lt"/>
              </a:rPr>
              <a:t> i perioden 1920-2012 og udvikling af landinger</a:t>
            </a:r>
          </a:p>
          <a:p>
            <a:pPr>
              <a:lnSpc>
                <a:spcPct val="95000"/>
              </a:lnSpc>
            </a:pPr>
            <a:r>
              <a:rPr lang="da-DK" sz="1600" b="1" dirty="0">
                <a:latin typeface="+mn-lt"/>
              </a:rPr>
              <a:t>a</a:t>
            </a:r>
            <a:r>
              <a:rPr lang="da-DK" sz="1600" b="1" dirty="0" smtClean="0">
                <a:latin typeface="+mn-lt"/>
              </a:rPr>
              <a:t>f torsk i Kattegat 1996-2019. </a:t>
            </a:r>
            <a:r>
              <a:rPr lang="da-DK" sz="1600" b="1" dirty="0" err="1" smtClean="0">
                <a:latin typeface="+mn-lt"/>
              </a:rPr>
              <a:t>NaturErhvervssty</a:t>
            </a:r>
            <a:r>
              <a:rPr lang="da-DK" sz="1600" b="1" dirty="0" smtClean="0">
                <a:latin typeface="+mn-lt"/>
              </a:rPr>
              <a:t>-</a:t>
            </a:r>
          </a:p>
          <a:p>
            <a:pPr>
              <a:lnSpc>
                <a:spcPct val="95000"/>
              </a:lnSpc>
            </a:pPr>
            <a:r>
              <a:rPr lang="da-DK" sz="1600" b="1" dirty="0" err="1" smtClean="0">
                <a:latin typeface="+mn-lt"/>
              </a:rPr>
              <a:t>relsen</a:t>
            </a:r>
            <a:r>
              <a:rPr lang="da-DK" sz="1600" b="1" dirty="0" smtClean="0">
                <a:latin typeface="+mn-lt"/>
              </a:rPr>
              <a:t> 2015 og Danmarks Statistik.</a:t>
            </a:r>
            <a:endParaRPr lang="da-DK" sz="1600" b="1" dirty="0">
              <a:latin typeface="+mn-lt"/>
            </a:endParaRPr>
          </a:p>
        </p:txBody>
      </p:sp>
      <p:sp>
        <p:nvSpPr>
          <p:cNvPr id="2" name="Tekstfelt 1"/>
          <p:cNvSpPr txBox="1"/>
          <p:nvPr/>
        </p:nvSpPr>
        <p:spPr>
          <a:xfrm>
            <a:off x="1197868" y="332656"/>
            <a:ext cx="6451446" cy="292388"/>
          </a:xfrm>
          <a:prstGeom prst="rect">
            <a:avLst/>
          </a:prstGeom>
          <a:noFill/>
        </p:spPr>
        <p:txBody>
          <a:bodyPr wrap="none" lIns="0" tIns="0" rIns="0" bIns="0" rtlCol="0">
            <a:spAutoFit/>
          </a:bodyPr>
          <a:lstStyle/>
          <a:p>
            <a:pPr>
              <a:lnSpc>
                <a:spcPct val="95000"/>
              </a:lnSpc>
            </a:pPr>
            <a:r>
              <a:rPr lang="da-DK" sz="2000" b="1" dirty="0" smtClean="0">
                <a:latin typeface="+mn-lt"/>
              </a:rPr>
              <a:t>Fiskeri - Landinger af fisk i danske farvande og i Kattegat.</a:t>
            </a:r>
            <a:endParaRPr lang="da-DK" sz="2000" b="1" dirty="0">
              <a:latin typeface="+mn-lt"/>
            </a:endParaRPr>
          </a:p>
        </p:txBody>
      </p:sp>
      <p:sp>
        <p:nvSpPr>
          <p:cNvPr id="7" name="Tekstfelt 6"/>
          <p:cNvSpPr txBox="1"/>
          <p:nvPr/>
        </p:nvSpPr>
        <p:spPr>
          <a:xfrm>
            <a:off x="8038628" y="3501009"/>
            <a:ext cx="3585918" cy="467820"/>
          </a:xfrm>
          <a:prstGeom prst="rect">
            <a:avLst/>
          </a:prstGeom>
          <a:noFill/>
        </p:spPr>
        <p:txBody>
          <a:bodyPr wrap="none" lIns="0" tIns="0" rIns="0" bIns="0" rtlCol="0">
            <a:spAutoFit/>
          </a:bodyPr>
          <a:lstStyle/>
          <a:p>
            <a:pPr>
              <a:lnSpc>
                <a:spcPct val="95000"/>
              </a:lnSpc>
            </a:pPr>
            <a:r>
              <a:rPr lang="da-DK" sz="1600" b="1" dirty="0" smtClean="0">
                <a:latin typeface="+mn-lt"/>
              </a:rPr>
              <a:t>Torskebestanden er kraftigt overfisket i </a:t>
            </a:r>
          </a:p>
          <a:p>
            <a:pPr>
              <a:lnSpc>
                <a:spcPct val="95000"/>
              </a:lnSpc>
            </a:pPr>
            <a:r>
              <a:rPr lang="da-DK" sz="1600" b="1" dirty="0" smtClean="0">
                <a:latin typeface="+mn-lt"/>
              </a:rPr>
              <a:t>Kattegat siden år 2000</a:t>
            </a:r>
            <a:r>
              <a:rPr lang="da-DK" sz="1600" dirty="0" smtClean="0">
                <a:latin typeface="+mn-lt"/>
              </a:rPr>
              <a:t>.</a:t>
            </a:r>
            <a:endParaRPr lang="da-DK" sz="1600" dirty="0">
              <a:latin typeface="+mn-lt"/>
            </a:endParaRPr>
          </a:p>
        </p:txBody>
      </p:sp>
      <p:sp>
        <p:nvSpPr>
          <p:cNvPr id="9" name="Opadgående pil 8"/>
          <p:cNvSpPr/>
          <p:nvPr/>
        </p:nvSpPr>
        <p:spPr bwMode="auto">
          <a:xfrm>
            <a:off x="7544284" y="3326448"/>
            <a:ext cx="350328" cy="642382"/>
          </a:xfrm>
          <a:prstGeom prst="upArrow">
            <a:avLst/>
          </a:prstGeom>
          <a:solidFill>
            <a:schemeClr val="accent2"/>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Venstrepil 9"/>
          <p:cNvSpPr/>
          <p:nvPr/>
        </p:nvSpPr>
        <p:spPr bwMode="auto">
          <a:xfrm>
            <a:off x="6526460" y="5229200"/>
            <a:ext cx="677346" cy="504056"/>
          </a:xfrm>
          <a:prstGeom prst="leftArrow">
            <a:avLst/>
          </a:prstGeom>
          <a:solidFill>
            <a:schemeClr val="accent2"/>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6939470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t>Fisk og fiskeri</a:t>
            </a:r>
            <a:endParaRPr lang="da-DK" sz="3200" dirty="0"/>
          </a:p>
        </p:txBody>
      </p:sp>
      <p:sp>
        <p:nvSpPr>
          <p:cNvPr id="3" name="Pladsholder til indhold 2"/>
          <p:cNvSpPr>
            <a:spLocks noGrp="1"/>
          </p:cNvSpPr>
          <p:nvPr>
            <p:ph idx="1"/>
          </p:nvPr>
        </p:nvSpPr>
        <p:spPr/>
        <p:txBody>
          <a:bodyPr/>
          <a:lstStyle/>
          <a:p>
            <a:endParaRPr lang="da-DK" dirty="0" smtClean="0"/>
          </a:p>
          <a:p>
            <a:r>
              <a:rPr lang="da-DK" dirty="0" smtClean="0"/>
              <a:t>Fisk og fiskebestande er af stor betydning for de marine økosystemers strukturer og funktioner og særligt store fisk regulerer vigtige funktioner i systemerne.</a:t>
            </a:r>
          </a:p>
          <a:p>
            <a:endParaRPr lang="da-DK" dirty="0"/>
          </a:p>
          <a:p>
            <a:r>
              <a:rPr lang="da-DK" dirty="0" smtClean="0"/>
              <a:t>Der mangler fisk i hovedparten af de danske fjord- og kystområder og i store dele af Kattegat.</a:t>
            </a:r>
          </a:p>
          <a:p>
            <a:endParaRPr lang="da-DK" dirty="0"/>
          </a:p>
          <a:p>
            <a:r>
              <a:rPr lang="da-DK" dirty="0" smtClean="0"/>
              <a:t>Og der mangler i særdeleshed store fisk.</a:t>
            </a:r>
          </a:p>
          <a:p>
            <a:endParaRPr lang="da-DK" dirty="0"/>
          </a:p>
          <a:p>
            <a:r>
              <a:rPr lang="da-DK" dirty="0" smtClean="0"/>
              <a:t>En fortsættelse af trawlfiskeri i de indre danske farvande er en ren politisk beslutning. En regulering af trawlfiskeriet har ikke nævneværdig betydning for jobskabelse og økonomi på havet. </a:t>
            </a:r>
            <a:endParaRPr lang="da-DK" dirty="0"/>
          </a:p>
        </p:txBody>
      </p:sp>
      <p:sp>
        <p:nvSpPr>
          <p:cNvPr id="4" name="Pladsholder til dato 3"/>
          <p:cNvSpPr>
            <a:spLocks noGrp="1"/>
          </p:cNvSpPr>
          <p:nvPr>
            <p:ph type="dt" sz="half" idx="10"/>
          </p:nvPr>
        </p:nvSpPr>
        <p:spPr/>
        <p:txBody>
          <a:bodyPr/>
          <a:lstStyle/>
          <a:p>
            <a:fld id="{DEEFA5B4-B840-42C2-BAC5-DF01A68B107D}" type="datetime1">
              <a:rPr lang="da-DK" smtClean="0"/>
              <a:t>23-09-2021</a:t>
            </a:fld>
            <a:r>
              <a:rPr lang="da-DK" smtClean="0"/>
              <a:t>06-09-2021</a:t>
            </a:r>
            <a:endParaRPr lang="da-DK" dirty="0"/>
          </a:p>
        </p:txBody>
      </p:sp>
    </p:spTree>
    <p:extLst>
      <p:ext uri="{BB962C8B-B14F-4D97-AF65-F5344CB8AC3E}">
        <p14:creationId xmlns:p14="http://schemas.microsoft.com/office/powerpoint/2010/main" val="2593655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I:\Udveksl\BILLEDARKIV_DMU_AU\Billeder fra GF_Illustrationer til rapporter\Originaler\Vand_Brm\Vand_hav_Brm\IMG_013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1586" y="0"/>
            <a:ext cx="9144000" cy="6872952"/>
          </a:xfrm>
          <a:prstGeom prst="rect">
            <a:avLst/>
          </a:prstGeom>
          <a:noFill/>
          <a:ln>
            <a:noFill/>
          </a:ln>
        </p:spPr>
      </p:pic>
      <p:sp>
        <p:nvSpPr>
          <p:cNvPr id="3" name="Tekstfelt 2"/>
          <p:cNvSpPr txBox="1"/>
          <p:nvPr/>
        </p:nvSpPr>
        <p:spPr>
          <a:xfrm>
            <a:off x="2710036" y="548680"/>
            <a:ext cx="8222892" cy="2031325"/>
          </a:xfrm>
          <a:prstGeom prst="rect">
            <a:avLst/>
          </a:prstGeom>
          <a:noFill/>
        </p:spPr>
        <p:txBody>
          <a:bodyPr wrap="none" rtlCol="0">
            <a:spAutoFit/>
          </a:bodyPr>
          <a:lstStyle/>
          <a:p>
            <a:pPr>
              <a:lnSpc>
                <a:spcPct val="100000"/>
              </a:lnSpc>
            </a:pPr>
            <a:r>
              <a:rPr lang="da-DK" sz="1400" i="1" u="sng" dirty="0" smtClean="0"/>
              <a:t>     </a:t>
            </a:r>
            <a:r>
              <a:rPr lang="da-DK" sz="1800" i="1" u="sng" dirty="0" smtClean="0"/>
              <a:t>Nej</a:t>
            </a:r>
            <a:r>
              <a:rPr lang="da-DK" sz="1800" dirty="0"/>
              <a:t>, EU’s visioner gælder ikke for de danske farvande – primært grundet </a:t>
            </a:r>
          </a:p>
          <a:p>
            <a:pPr>
              <a:lnSpc>
                <a:spcPct val="100000"/>
              </a:lnSpc>
            </a:pPr>
            <a:r>
              <a:rPr lang="da-DK" sz="1800" dirty="0"/>
              <a:t>     de hydrografiske forhold, </a:t>
            </a:r>
            <a:r>
              <a:rPr lang="da-DK" sz="1800" dirty="0" smtClean="0"/>
              <a:t>det intensive landbrug, samspil mellem land og</a:t>
            </a:r>
          </a:p>
          <a:p>
            <a:pPr>
              <a:lnSpc>
                <a:spcPct val="100000"/>
              </a:lnSpc>
            </a:pPr>
            <a:r>
              <a:rPr lang="da-DK" sz="1800" dirty="0"/>
              <a:t> </a:t>
            </a:r>
            <a:r>
              <a:rPr lang="da-DK" sz="1800" dirty="0" smtClean="0"/>
              <a:t>    </a:t>
            </a:r>
            <a:r>
              <a:rPr lang="da-DK" sz="1800" dirty="0" smtClean="0"/>
              <a:t> hav, og </a:t>
            </a:r>
            <a:r>
              <a:rPr lang="da-DK" sz="1800" dirty="0"/>
              <a:t>fiskeri.</a:t>
            </a:r>
          </a:p>
          <a:p>
            <a:pPr marL="285750" indent="-285750">
              <a:lnSpc>
                <a:spcPct val="100000"/>
              </a:lnSpc>
              <a:buFont typeface="Wingdings" panose="05000000000000000000" pitchFamily="2" charset="2"/>
              <a:buChar char="Ø"/>
            </a:pPr>
            <a:r>
              <a:rPr lang="da-DK" sz="1800" i="1" u="sng" dirty="0"/>
              <a:t>Men</a:t>
            </a:r>
            <a:r>
              <a:rPr lang="da-DK" sz="1800" dirty="0"/>
              <a:t> der er fortsat gode muligheder for at etablere en bæredygtig udvikling </a:t>
            </a:r>
          </a:p>
          <a:p>
            <a:pPr>
              <a:lnSpc>
                <a:spcPct val="100000"/>
              </a:lnSpc>
            </a:pPr>
            <a:r>
              <a:rPr lang="da-DK" sz="1800" dirty="0"/>
              <a:t>      af erhvervs-, samfundsaktiviteter og miljøforhold i de danske farvande.</a:t>
            </a:r>
          </a:p>
          <a:p>
            <a:pPr marL="285750" indent="-285750">
              <a:lnSpc>
                <a:spcPct val="100000"/>
              </a:lnSpc>
              <a:buFont typeface="Wingdings" panose="05000000000000000000" pitchFamily="2" charset="2"/>
              <a:buChar char="Ø"/>
            </a:pPr>
            <a:r>
              <a:rPr lang="da-DK" sz="1800" i="1" u="sng" dirty="0"/>
              <a:t>Det  fordrer dog</a:t>
            </a:r>
            <a:r>
              <a:rPr lang="da-DK" sz="1800" dirty="0"/>
              <a:t>, at der bliver udarbejdet de nødvendige havplaner for</a:t>
            </a:r>
          </a:p>
          <a:p>
            <a:pPr>
              <a:lnSpc>
                <a:spcPct val="100000"/>
              </a:lnSpc>
            </a:pPr>
            <a:r>
              <a:rPr lang="da-DK" sz="1800" dirty="0"/>
              <a:t>      Danmark og for de mange regionale og lokale kystområder.</a:t>
            </a:r>
          </a:p>
        </p:txBody>
      </p:sp>
    </p:spTree>
    <p:extLst>
      <p:ext uri="{BB962C8B-B14F-4D97-AF65-F5344CB8AC3E}">
        <p14:creationId xmlns:p14="http://schemas.microsoft.com/office/powerpoint/2010/main" val="41875427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b="0" dirty="0" smtClean="0"/>
              <a:t>Havbrug</a:t>
            </a:r>
            <a:endParaRPr lang="da-DK" sz="2400" b="0" dirty="0"/>
          </a:p>
        </p:txBody>
      </p:sp>
      <p:sp>
        <p:nvSpPr>
          <p:cNvPr id="3" name="Pladsholder til indhold 2"/>
          <p:cNvSpPr>
            <a:spLocks noGrp="1"/>
          </p:cNvSpPr>
          <p:nvPr>
            <p:ph idx="1"/>
          </p:nvPr>
        </p:nvSpPr>
        <p:spPr/>
        <p:txBody>
          <a:bodyPr/>
          <a:lstStyle/>
          <a:p>
            <a:r>
              <a:rPr lang="da-DK" dirty="0" smtClean="0"/>
              <a:t>Havplanen lægger op til 2 scenarier samt udviklingszoner til havbrug, kultur- og omplantningsbanker til produktion af muslinger og østers samt opdræt af skaldyr på liner.</a:t>
            </a:r>
          </a:p>
          <a:p>
            <a:endParaRPr lang="da-DK" dirty="0"/>
          </a:p>
          <a:p>
            <a:r>
              <a:rPr lang="da-DK" dirty="0" smtClean="0"/>
              <a:t>I scenarie 1 lægges der op til flere store havbrug i udviklingszonerne. I scenarie 2 begrænses/udfases antallet havbrug af hensyn til Natura 2000-områder og miljøkvalitet. </a:t>
            </a:r>
          </a:p>
          <a:p>
            <a:endParaRPr lang="da-DK" dirty="0"/>
          </a:p>
          <a:p>
            <a:r>
              <a:rPr lang="da-DK" dirty="0" smtClean="0"/>
              <a:t>Flere eksisterende kystnære havbrug i det vestlige Kattegat har i en årrække været til stor gene for miljøet, kystturismen, friluftlivet og lokalbefolkningen, og nu kan der være muligheder for at få disse anlæg udfaset. </a:t>
            </a:r>
          </a:p>
          <a:p>
            <a:endParaRPr lang="da-DK" dirty="0" smtClean="0"/>
          </a:p>
          <a:p>
            <a:r>
              <a:rPr lang="da-DK" dirty="0" smtClean="0"/>
              <a:t>Det er uhensigtsmæssigt at lægge store havbrug i områder, hvor der fortsat er en moderat eller dårlig miljøkvalitet.</a:t>
            </a:r>
            <a:endParaRPr lang="da-DK" dirty="0"/>
          </a:p>
        </p:txBody>
      </p:sp>
      <p:sp>
        <p:nvSpPr>
          <p:cNvPr id="4" name="Pladsholder til dato 3"/>
          <p:cNvSpPr>
            <a:spLocks noGrp="1"/>
          </p:cNvSpPr>
          <p:nvPr>
            <p:ph type="dt" sz="half" idx="10"/>
          </p:nvPr>
        </p:nvSpPr>
        <p:spPr/>
        <p:txBody>
          <a:bodyPr/>
          <a:lstStyle/>
          <a:p>
            <a:r>
              <a:rPr lang="da-DK" smtClean="0"/>
              <a:t>21-04-2021</a:t>
            </a:r>
            <a:endParaRPr lang="da-DK" dirty="0"/>
          </a:p>
        </p:txBody>
      </p:sp>
    </p:spTree>
    <p:extLst>
      <p:ext uri="{BB962C8B-B14F-4D97-AF65-F5344CB8AC3E}">
        <p14:creationId xmlns:p14="http://schemas.microsoft.com/office/powerpoint/2010/main" val="34441380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EU-direktiverne spiller sammen!</a:t>
            </a:r>
            <a:endParaRPr lang="da-DK" dirty="0"/>
          </a:p>
        </p:txBody>
      </p:sp>
      <p:sp>
        <p:nvSpPr>
          <p:cNvPr id="3" name="Pladsholder til indhold 2"/>
          <p:cNvSpPr>
            <a:spLocks noGrp="1"/>
          </p:cNvSpPr>
          <p:nvPr>
            <p:ph idx="1"/>
          </p:nvPr>
        </p:nvSpPr>
        <p:spPr/>
        <p:txBody>
          <a:bodyPr/>
          <a:lstStyle/>
          <a:p>
            <a:endParaRPr lang="da-DK" dirty="0" smtClean="0"/>
          </a:p>
          <a:p>
            <a:endParaRPr lang="da-DK" dirty="0" smtClean="0"/>
          </a:p>
          <a:p>
            <a:r>
              <a:rPr lang="da-DK" dirty="0" smtClean="0"/>
              <a:t>Det </a:t>
            </a:r>
            <a:r>
              <a:rPr lang="da-DK" dirty="0" smtClean="0"/>
              <a:t>er en forudsætning, at kravene i bl.a. vandrammedirektivet og havstrategidirektivet skal opfyldes i den nye havplan</a:t>
            </a:r>
            <a:r>
              <a:rPr lang="da-DK" dirty="0" smtClean="0"/>
              <a:t>.</a:t>
            </a:r>
          </a:p>
          <a:p>
            <a:endParaRPr lang="da-DK" dirty="0" smtClean="0"/>
          </a:p>
          <a:p>
            <a:r>
              <a:rPr lang="da-DK" dirty="0" smtClean="0"/>
              <a:t>Havplanen skal omfatte en bæredygtig udvikling for alle </a:t>
            </a:r>
            <a:r>
              <a:rPr lang="da-DK" dirty="0" smtClean="0"/>
              <a:t>elementerne, men det er en vanskelig øvelse, da begrebet ”bæredygtighed</a:t>
            </a:r>
            <a:r>
              <a:rPr lang="da-DK" dirty="0" smtClean="0"/>
              <a:t>” defineres </a:t>
            </a:r>
            <a:r>
              <a:rPr lang="da-DK" dirty="0" smtClean="0"/>
              <a:t>forskelligt.</a:t>
            </a:r>
            <a:endParaRPr lang="da-DK" dirty="0"/>
          </a:p>
        </p:txBody>
      </p:sp>
    </p:spTree>
    <p:extLst>
      <p:ext uri="{BB962C8B-B14F-4D97-AF65-F5344CB8AC3E}">
        <p14:creationId xmlns:p14="http://schemas.microsoft.com/office/powerpoint/2010/main" val="21314705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Havmiljøet er fortsat sårbart</a:t>
            </a:r>
            <a:endParaRPr lang="da-DK" dirty="0"/>
          </a:p>
        </p:txBody>
      </p:sp>
      <p:sp>
        <p:nvSpPr>
          <p:cNvPr id="3" name="Pladsholder til indhold 2"/>
          <p:cNvSpPr>
            <a:spLocks noGrp="1"/>
          </p:cNvSpPr>
          <p:nvPr>
            <p:ph idx="1"/>
          </p:nvPr>
        </p:nvSpPr>
        <p:spPr/>
        <p:txBody>
          <a:bodyPr/>
          <a:lstStyle/>
          <a:p>
            <a:endParaRPr lang="da-DK" dirty="0" smtClean="0"/>
          </a:p>
          <a:p>
            <a:r>
              <a:rPr lang="da-DK" dirty="0" smtClean="0"/>
              <a:t>Havbundens plante- og dyreliv har det dårligt,</a:t>
            </a:r>
          </a:p>
          <a:p>
            <a:r>
              <a:rPr lang="da-DK" dirty="0" smtClean="0"/>
              <a:t>Ålegræsset er endnu ikke kommet tilbage,</a:t>
            </a:r>
          </a:p>
          <a:p>
            <a:r>
              <a:rPr lang="da-DK" dirty="0" smtClean="0"/>
              <a:t>Bunddyrene er stærkt reduceret,</a:t>
            </a:r>
          </a:p>
          <a:p>
            <a:r>
              <a:rPr lang="da-DK" dirty="0" smtClean="0"/>
              <a:t>Et mere robust havmiljø kan tåle en større tilførsel af kvælstof.</a:t>
            </a:r>
            <a:endParaRPr lang="da-DK" dirty="0"/>
          </a:p>
        </p:txBody>
      </p:sp>
    </p:spTree>
    <p:extLst>
      <p:ext uri="{BB962C8B-B14F-4D97-AF65-F5344CB8AC3E}">
        <p14:creationId xmlns:p14="http://schemas.microsoft.com/office/powerpoint/2010/main" val="15601913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6262" y="0"/>
            <a:ext cx="9078591" cy="6077404"/>
          </a:xfrm>
          <a:prstGeom prst="rect">
            <a:avLst/>
          </a:prstGeom>
        </p:spPr>
      </p:pic>
      <p:sp>
        <p:nvSpPr>
          <p:cNvPr id="6" name="Tekstboks 5"/>
          <p:cNvSpPr txBox="1"/>
          <p:nvPr/>
        </p:nvSpPr>
        <p:spPr>
          <a:xfrm>
            <a:off x="1522412" y="6510485"/>
            <a:ext cx="1718740" cy="707886"/>
          </a:xfrm>
          <a:prstGeom prst="rect">
            <a:avLst/>
          </a:prstGeom>
          <a:noFill/>
        </p:spPr>
        <p:txBody>
          <a:bodyPr wrap="none" rtlCol="0">
            <a:spAutoFit/>
          </a:bodyPr>
          <a:lstStyle/>
          <a:p>
            <a:r>
              <a:rPr lang="da-DK" sz="900" dirty="0"/>
              <a:t>Foto: Peter Bondo Christensen</a:t>
            </a:r>
          </a:p>
        </p:txBody>
      </p:sp>
      <p:sp>
        <p:nvSpPr>
          <p:cNvPr id="3" name="Tekstfelt 2"/>
          <p:cNvSpPr txBox="1"/>
          <p:nvPr/>
        </p:nvSpPr>
        <p:spPr>
          <a:xfrm>
            <a:off x="2277988" y="3717032"/>
            <a:ext cx="335028" cy="233910"/>
          </a:xfrm>
          <a:prstGeom prst="rect">
            <a:avLst/>
          </a:prstGeom>
          <a:noFill/>
        </p:spPr>
        <p:txBody>
          <a:bodyPr wrap="none" lIns="0" tIns="0" rIns="0" bIns="0" rtlCol="0">
            <a:spAutoFit/>
          </a:bodyPr>
          <a:lstStyle/>
          <a:p>
            <a:pPr>
              <a:lnSpc>
                <a:spcPct val="95000"/>
              </a:lnSpc>
            </a:pPr>
            <a:r>
              <a:rPr lang="da-DK" sz="1600" dirty="0" err="1" smtClean="0">
                <a:latin typeface="+mn-lt"/>
              </a:rPr>
              <a:t>InId</a:t>
            </a:r>
            <a:endParaRPr lang="da-DK" sz="1600" dirty="0">
              <a:latin typeface="+mn-lt"/>
            </a:endParaRPr>
          </a:p>
        </p:txBody>
      </p:sp>
      <p:sp>
        <p:nvSpPr>
          <p:cNvPr id="4" name="Tekstfelt 3"/>
          <p:cNvSpPr txBox="1"/>
          <p:nvPr/>
        </p:nvSpPr>
        <p:spPr>
          <a:xfrm>
            <a:off x="2049544" y="576127"/>
            <a:ext cx="40076" cy="849463"/>
          </a:xfrm>
          <a:prstGeom prst="rect">
            <a:avLst/>
          </a:prstGeom>
          <a:noFill/>
        </p:spPr>
        <p:txBody>
          <a:bodyPr wrap="none" lIns="0" tIns="0" rIns="0" bIns="0" rtlCol="0">
            <a:spAutoFit/>
          </a:bodyPr>
          <a:lstStyle/>
          <a:p>
            <a:r>
              <a:rPr lang="da-DK" sz="1600" dirty="0" smtClean="0"/>
              <a:t>.</a:t>
            </a:r>
            <a:endParaRPr lang="da-DK" sz="1600" dirty="0"/>
          </a:p>
          <a:p>
            <a:pPr>
              <a:lnSpc>
                <a:spcPct val="95000"/>
              </a:lnSpc>
            </a:pPr>
            <a:endParaRPr lang="da-DK" sz="1600" dirty="0">
              <a:latin typeface="+mn-lt"/>
            </a:endParaRPr>
          </a:p>
        </p:txBody>
      </p:sp>
      <p:sp>
        <p:nvSpPr>
          <p:cNvPr id="8" name="Tekstfelt 7"/>
          <p:cNvSpPr txBox="1"/>
          <p:nvPr/>
        </p:nvSpPr>
        <p:spPr>
          <a:xfrm>
            <a:off x="2277988" y="332656"/>
            <a:ext cx="8381397" cy="4619726"/>
          </a:xfrm>
          <a:prstGeom prst="rect">
            <a:avLst/>
          </a:prstGeom>
          <a:noFill/>
        </p:spPr>
        <p:txBody>
          <a:bodyPr wrap="none" lIns="0" tIns="0" rIns="0" bIns="0" rtlCol="0">
            <a:spAutoFit/>
          </a:bodyPr>
          <a:lstStyle/>
          <a:p>
            <a:pPr>
              <a:lnSpc>
                <a:spcPct val="95000"/>
              </a:lnSpc>
            </a:pPr>
            <a:r>
              <a:rPr lang="da-DK" sz="2800" b="1" dirty="0" smtClean="0">
                <a:solidFill>
                  <a:srgbClr val="FFFF00"/>
                </a:solidFill>
              </a:rPr>
              <a:t>Konklusioner</a:t>
            </a:r>
            <a:r>
              <a:rPr lang="da-DK" sz="2400" dirty="0" smtClean="0">
                <a:solidFill>
                  <a:srgbClr val="FFFF00"/>
                </a:solidFill>
              </a:rPr>
              <a:t>:</a:t>
            </a:r>
          </a:p>
          <a:p>
            <a:pPr>
              <a:lnSpc>
                <a:spcPct val="95000"/>
              </a:lnSpc>
            </a:pPr>
            <a:endParaRPr lang="da-DK" sz="2400" dirty="0" smtClean="0">
              <a:solidFill>
                <a:srgbClr val="FFFF00"/>
              </a:solidFill>
            </a:endParaRPr>
          </a:p>
          <a:p>
            <a:pPr>
              <a:lnSpc>
                <a:spcPct val="95000"/>
              </a:lnSpc>
            </a:pPr>
            <a:r>
              <a:rPr lang="da-DK" sz="2400" dirty="0" smtClean="0">
                <a:solidFill>
                  <a:srgbClr val="FFFF00"/>
                </a:solidFill>
              </a:rPr>
              <a:t>Der </a:t>
            </a:r>
            <a:r>
              <a:rPr lang="da-DK" sz="2400" dirty="0">
                <a:solidFill>
                  <a:srgbClr val="FFFF00"/>
                </a:solidFill>
              </a:rPr>
              <a:t>lå gode krav og intentioner i den danske </a:t>
            </a:r>
            <a:r>
              <a:rPr lang="da-DK" sz="2400" dirty="0" smtClean="0">
                <a:solidFill>
                  <a:srgbClr val="FFFF00"/>
                </a:solidFill>
              </a:rPr>
              <a:t>følgelov </a:t>
            </a:r>
            <a:r>
              <a:rPr lang="da-DK" sz="2400" dirty="0" smtClean="0">
                <a:solidFill>
                  <a:srgbClr val="FFFF00"/>
                </a:solidFill>
              </a:rPr>
              <a:t>til</a:t>
            </a:r>
            <a:endParaRPr lang="da-DK" sz="2400" dirty="0" smtClean="0">
              <a:solidFill>
                <a:srgbClr val="FFFF00"/>
              </a:solidFill>
            </a:endParaRPr>
          </a:p>
          <a:p>
            <a:pPr>
              <a:lnSpc>
                <a:spcPct val="95000"/>
              </a:lnSpc>
            </a:pPr>
            <a:r>
              <a:rPr lang="da-DK" sz="2400" dirty="0" smtClean="0">
                <a:solidFill>
                  <a:srgbClr val="FFFF00"/>
                </a:solidFill>
              </a:rPr>
              <a:t>udvikling </a:t>
            </a:r>
            <a:r>
              <a:rPr lang="da-DK" sz="2400" dirty="0" smtClean="0">
                <a:solidFill>
                  <a:srgbClr val="FFFF00"/>
                </a:solidFill>
              </a:rPr>
              <a:t>af en havplan, men resultatet </a:t>
            </a:r>
            <a:r>
              <a:rPr lang="da-DK" sz="2400" dirty="0">
                <a:solidFill>
                  <a:srgbClr val="FFFF00"/>
                </a:solidFill>
              </a:rPr>
              <a:t>ramte uden for skiven.</a:t>
            </a:r>
          </a:p>
          <a:p>
            <a:pPr>
              <a:lnSpc>
                <a:spcPct val="95000"/>
              </a:lnSpc>
            </a:pPr>
            <a:endParaRPr lang="da-DK" sz="2400" dirty="0">
              <a:solidFill>
                <a:srgbClr val="FFFF00"/>
              </a:solidFill>
            </a:endParaRPr>
          </a:p>
          <a:p>
            <a:pPr>
              <a:lnSpc>
                <a:spcPct val="95000"/>
              </a:lnSpc>
            </a:pPr>
            <a:r>
              <a:rPr lang="da-DK" sz="2400" dirty="0" smtClean="0">
                <a:solidFill>
                  <a:srgbClr val="FFFF00"/>
                </a:solidFill>
              </a:rPr>
              <a:t>Hvordan </a:t>
            </a:r>
            <a:r>
              <a:rPr lang="da-DK" sz="2400" dirty="0">
                <a:solidFill>
                  <a:srgbClr val="FFFF00"/>
                </a:solidFill>
              </a:rPr>
              <a:t>kunne det gå så galt med den første havplan? </a:t>
            </a:r>
            <a:endParaRPr lang="da-DK" sz="2400" dirty="0" smtClean="0">
              <a:solidFill>
                <a:srgbClr val="FFFF00"/>
              </a:solidFill>
            </a:endParaRPr>
          </a:p>
          <a:p>
            <a:pPr>
              <a:lnSpc>
                <a:spcPct val="95000"/>
              </a:lnSpc>
            </a:pPr>
            <a:r>
              <a:rPr lang="da-DK" sz="2400" dirty="0" smtClean="0">
                <a:solidFill>
                  <a:srgbClr val="FFFF00"/>
                </a:solidFill>
              </a:rPr>
              <a:t>Hvorfor </a:t>
            </a:r>
            <a:r>
              <a:rPr lang="da-DK" sz="2400" dirty="0">
                <a:solidFill>
                  <a:srgbClr val="FFFF00"/>
                </a:solidFill>
              </a:rPr>
              <a:t>har man ikke sikret, at havplanen opfylder krav og </a:t>
            </a:r>
            <a:endParaRPr lang="da-DK" sz="2400" dirty="0" smtClean="0">
              <a:solidFill>
                <a:srgbClr val="FFFF00"/>
              </a:solidFill>
            </a:endParaRPr>
          </a:p>
          <a:p>
            <a:pPr>
              <a:lnSpc>
                <a:spcPct val="95000"/>
              </a:lnSpc>
            </a:pPr>
            <a:r>
              <a:rPr lang="da-DK" sz="2400" dirty="0" smtClean="0">
                <a:solidFill>
                  <a:srgbClr val="FFFF00"/>
                </a:solidFill>
              </a:rPr>
              <a:t>intentioner </a:t>
            </a:r>
            <a:r>
              <a:rPr lang="da-DK" sz="2400" dirty="0">
                <a:solidFill>
                  <a:srgbClr val="FFFF00"/>
                </a:solidFill>
              </a:rPr>
              <a:t>i EU-direktivet fra 2014 og i den danske følgelov </a:t>
            </a:r>
            <a:endParaRPr lang="da-DK" sz="2400" dirty="0" smtClean="0">
              <a:solidFill>
                <a:srgbClr val="FFFF00"/>
              </a:solidFill>
            </a:endParaRPr>
          </a:p>
          <a:p>
            <a:pPr>
              <a:lnSpc>
                <a:spcPct val="95000"/>
              </a:lnSpc>
            </a:pPr>
            <a:r>
              <a:rPr lang="da-DK" sz="2400" dirty="0" smtClean="0">
                <a:solidFill>
                  <a:srgbClr val="FFFF00"/>
                </a:solidFill>
              </a:rPr>
              <a:t>fra </a:t>
            </a:r>
            <a:r>
              <a:rPr lang="da-DK" sz="2400" dirty="0">
                <a:solidFill>
                  <a:srgbClr val="FFFF00"/>
                </a:solidFill>
              </a:rPr>
              <a:t>2016</a:t>
            </a:r>
            <a:r>
              <a:rPr lang="da-DK" sz="2400" dirty="0" smtClean="0">
                <a:solidFill>
                  <a:srgbClr val="FFFF00"/>
                </a:solidFill>
              </a:rPr>
              <a:t>?</a:t>
            </a:r>
          </a:p>
          <a:p>
            <a:pPr>
              <a:lnSpc>
                <a:spcPct val="95000"/>
              </a:lnSpc>
            </a:pPr>
            <a:endParaRPr lang="da-DK" sz="2400" dirty="0" smtClean="0">
              <a:solidFill>
                <a:srgbClr val="FFFF00"/>
              </a:solidFill>
            </a:endParaRPr>
          </a:p>
          <a:p>
            <a:pPr>
              <a:lnSpc>
                <a:spcPct val="95000"/>
              </a:lnSpc>
            </a:pPr>
            <a:r>
              <a:rPr lang="da-DK" sz="2400" dirty="0" smtClean="0">
                <a:solidFill>
                  <a:srgbClr val="FFFF00"/>
                </a:solidFill>
              </a:rPr>
              <a:t>Svaret ligger formentligt gemt i en blanding af begrænsede </a:t>
            </a:r>
          </a:p>
          <a:p>
            <a:pPr>
              <a:lnSpc>
                <a:spcPct val="95000"/>
              </a:lnSpc>
            </a:pPr>
            <a:r>
              <a:rPr lang="da-DK" sz="2400" dirty="0" smtClean="0">
                <a:solidFill>
                  <a:srgbClr val="FFFF00"/>
                </a:solidFill>
              </a:rPr>
              <a:t>kompetencer og ressourcer og en prioritering af de politiske </a:t>
            </a:r>
          </a:p>
          <a:p>
            <a:pPr>
              <a:lnSpc>
                <a:spcPct val="95000"/>
              </a:lnSpc>
            </a:pPr>
            <a:r>
              <a:rPr lang="da-DK" sz="2400" dirty="0" smtClean="0">
                <a:solidFill>
                  <a:srgbClr val="FFFF00"/>
                </a:solidFill>
              </a:rPr>
              <a:t>frem for de databaserede og faglige vilkår og argumenter.</a:t>
            </a:r>
          </a:p>
        </p:txBody>
      </p:sp>
      <p:sp>
        <p:nvSpPr>
          <p:cNvPr id="5" name="Pladsholder til dato 4"/>
          <p:cNvSpPr>
            <a:spLocks noGrp="1"/>
          </p:cNvSpPr>
          <p:nvPr>
            <p:ph type="dt" sz="half" idx="10"/>
          </p:nvPr>
        </p:nvSpPr>
        <p:spPr/>
        <p:txBody>
          <a:bodyPr/>
          <a:lstStyle/>
          <a:p>
            <a:r>
              <a:rPr lang="da-DK" smtClean="0"/>
              <a:t>21-04-2021</a:t>
            </a:r>
            <a:endParaRPr lang="da-DK" dirty="0"/>
          </a:p>
        </p:txBody>
      </p:sp>
    </p:spTree>
    <p:extLst>
      <p:ext uri="{BB962C8B-B14F-4D97-AF65-F5344CB8AC3E}">
        <p14:creationId xmlns:p14="http://schemas.microsoft.com/office/powerpoint/2010/main" val="8160826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2825" y="228627"/>
            <a:ext cx="11556000" cy="752101"/>
          </a:xfrm>
        </p:spPr>
        <p:txBody>
          <a:bodyPr/>
          <a:lstStyle/>
          <a:p>
            <a:r>
              <a:rPr lang="da-DK" sz="4400" dirty="0" smtClean="0"/>
              <a:t>Hovedbudskaber: 1. Havmiljøet</a:t>
            </a:r>
            <a:endParaRPr lang="da-DK" sz="4400" dirty="0"/>
          </a:p>
        </p:txBody>
      </p:sp>
      <p:sp>
        <p:nvSpPr>
          <p:cNvPr id="3" name="Pladsholder til indhold 2"/>
          <p:cNvSpPr>
            <a:spLocks noGrp="1"/>
          </p:cNvSpPr>
          <p:nvPr>
            <p:ph idx="1"/>
          </p:nvPr>
        </p:nvSpPr>
        <p:spPr/>
        <p:txBody>
          <a:bodyPr/>
          <a:lstStyle/>
          <a:p>
            <a:endParaRPr lang="da-DK" sz="2800" dirty="0" smtClean="0"/>
          </a:p>
          <a:p>
            <a:endParaRPr lang="da-DK" sz="2800" dirty="0"/>
          </a:p>
          <a:p>
            <a:endParaRPr lang="da-DK" sz="2800" dirty="0" smtClean="0"/>
          </a:p>
          <a:p>
            <a:r>
              <a:rPr lang="da-DK" sz="2800" dirty="0" smtClean="0"/>
              <a:t>Havmiljøet er en ressource og et fundament for jobskabelse og økonomi inden for erhvervs-, samfunds- og miljømæssige forhold i og på havet.</a:t>
            </a:r>
          </a:p>
        </p:txBody>
      </p:sp>
      <p:sp>
        <p:nvSpPr>
          <p:cNvPr id="4" name="Pladsholder til dato 3"/>
          <p:cNvSpPr>
            <a:spLocks noGrp="1"/>
          </p:cNvSpPr>
          <p:nvPr>
            <p:ph type="dt" sz="half" idx="10"/>
          </p:nvPr>
        </p:nvSpPr>
        <p:spPr/>
        <p:txBody>
          <a:bodyPr/>
          <a:lstStyle/>
          <a:p>
            <a:r>
              <a:rPr lang="da-DK" smtClean="0"/>
              <a:t>21-04-2021</a:t>
            </a:r>
            <a:endParaRPr lang="da-DK" dirty="0"/>
          </a:p>
        </p:txBody>
      </p:sp>
    </p:spTree>
    <p:extLst>
      <p:ext uri="{BB962C8B-B14F-4D97-AF65-F5344CB8AC3E}">
        <p14:creationId xmlns:p14="http://schemas.microsoft.com/office/powerpoint/2010/main" val="21246890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r>
              <a:rPr lang="da-DK" smtClean="0"/>
              <a:t>21-04-2021</a:t>
            </a:r>
            <a:endParaRPr lang="da-DK" dirty="0"/>
          </a:p>
        </p:txBody>
      </p:sp>
    </p:spTree>
    <p:custDataLst>
      <p:tags r:id="rId1"/>
    </p:custDataLst>
    <p:extLst>
      <p:ext uri="{BB962C8B-B14F-4D97-AF65-F5344CB8AC3E}">
        <p14:creationId xmlns:p14="http://schemas.microsoft.com/office/powerpoint/2010/main" val="2756687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da-DK" altLang="da-DK" dirty="0"/>
              <a:t>Vandrammedirektivet </a:t>
            </a:r>
          </a:p>
        </p:txBody>
      </p:sp>
      <p:sp>
        <p:nvSpPr>
          <p:cNvPr id="75779" name="Rectangle 3"/>
          <p:cNvSpPr>
            <a:spLocks noGrp="1" noChangeArrowheads="1"/>
          </p:cNvSpPr>
          <p:nvPr>
            <p:ph type="body" idx="1"/>
          </p:nvPr>
        </p:nvSpPr>
        <p:spPr/>
        <p:txBody>
          <a:bodyPr/>
          <a:lstStyle/>
          <a:p>
            <a:r>
              <a:rPr lang="da-DK" altLang="da-DK"/>
              <a:t>Overfladevand skal opnå god økologisk tilstand i 2015, hvilket fortolkes som ”svage ændringer fra uforstyrret tilstand”</a:t>
            </a:r>
          </a:p>
          <a:p>
            <a:r>
              <a:rPr lang="da-DK" altLang="da-DK"/>
              <a:t>Skift fra udledningskrav til miljømål</a:t>
            </a:r>
          </a:p>
          <a:p>
            <a:endParaRPr lang="da-DK" altLang="da-DK"/>
          </a:p>
        </p:txBody>
      </p:sp>
      <p:pic>
        <p:nvPicPr>
          <p:cNvPr id="75780" name="Picture 4" descr="j0437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26" y="3789363"/>
            <a:ext cx="3343275" cy="2830512"/>
          </a:xfrm>
          <a:prstGeom prst="rect">
            <a:avLst/>
          </a:prstGeom>
          <a:noFill/>
          <a:extLst>
            <a:ext uri="{909E8E84-426E-40DD-AFC4-6F175D3DCCD1}">
              <a14:hiddenFill xmlns:a14="http://schemas.microsoft.com/office/drawing/2010/main">
                <a:solidFill>
                  <a:srgbClr val="FFFFFF"/>
                </a:solidFill>
              </a14:hiddenFill>
            </a:ext>
          </a:extLst>
        </p:spPr>
      </p:pic>
      <p:sp>
        <p:nvSpPr>
          <p:cNvPr id="75781" name="AutoShape 5"/>
          <p:cNvSpPr>
            <a:spLocks noChangeArrowheads="1"/>
          </p:cNvSpPr>
          <p:nvPr/>
        </p:nvSpPr>
        <p:spPr bwMode="auto">
          <a:xfrm>
            <a:off x="5662613" y="4797426"/>
            <a:ext cx="1368425" cy="792163"/>
          </a:xfrm>
          <a:prstGeom prst="rightArrow">
            <a:avLst>
              <a:gd name="adj1" fmla="val 50000"/>
              <a:gd name="adj2" fmla="val 431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pic>
        <p:nvPicPr>
          <p:cNvPr id="757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7" y="3714750"/>
            <a:ext cx="325120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909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908051"/>
            <a:ext cx="6769100"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1"/>
          <p:cNvSpPr txBox="1">
            <a:spLocks noChangeArrowheads="1"/>
          </p:cNvSpPr>
          <p:nvPr/>
        </p:nvSpPr>
        <p:spPr bwMode="auto">
          <a:xfrm>
            <a:off x="1341884" y="384176"/>
            <a:ext cx="97985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600"/>
              </a:spcBef>
              <a:buFont typeface="AU Passata" panose="020B0503030502030804" pitchFamily="34" charset="0"/>
              <a:buChar char="›"/>
              <a:defRPr sz="2400" b="1">
                <a:solidFill>
                  <a:srgbClr val="003D85"/>
                </a:solidFill>
                <a:latin typeface="AU Passata" panose="020B0503030502030804" pitchFamily="34" charset="0"/>
              </a:defRPr>
            </a:lvl1pPr>
            <a:lvl2pPr marL="742950" indent="-285750">
              <a:lnSpc>
                <a:spcPts val="2200"/>
              </a:lnSpc>
              <a:spcBef>
                <a:spcPts val="400"/>
              </a:spcBef>
              <a:buFont typeface="AU Passata" panose="020B0503030502030804" pitchFamily="34" charset="0"/>
              <a:buChar char="›"/>
              <a:defRPr sz="2000" b="1">
                <a:solidFill>
                  <a:srgbClr val="003D85"/>
                </a:solidFill>
                <a:latin typeface="AU Passata" panose="020B0503030502030804" pitchFamily="34" charset="0"/>
              </a:defRPr>
            </a:lvl2pPr>
            <a:lvl3pPr marL="1143000" indent="-228600">
              <a:lnSpc>
                <a:spcPts val="1800"/>
              </a:lnSpc>
              <a:spcBef>
                <a:spcPts val="400"/>
              </a:spcBef>
              <a:buFont typeface="AU Passata" panose="020B0503030502030804" pitchFamily="34" charset="0"/>
              <a:buChar char="›"/>
              <a:defRPr b="1">
                <a:solidFill>
                  <a:srgbClr val="003D85"/>
                </a:solidFill>
                <a:latin typeface="AU Passata" panose="020B0503030502030804" pitchFamily="34" charset="0"/>
              </a:defRPr>
            </a:lvl3pPr>
            <a:lvl4pPr marL="1600200" indent="-228600">
              <a:lnSpc>
                <a:spcPts val="1800"/>
              </a:lnSpc>
              <a:spcBef>
                <a:spcPts val="400"/>
              </a:spcBef>
              <a:buFont typeface="AU Passata" panose="020B0503030502030804" pitchFamily="34" charset="0"/>
              <a:buChar char="›"/>
              <a:defRPr b="1">
                <a:solidFill>
                  <a:srgbClr val="003D85"/>
                </a:solidFill>
                <a:latin typeface="AU Passata" panose="020B0503030502030804" pitchFamily="34" charset="0"/>
              </a:defRPr>
            </a:lvl4pPr>
            <a:lvl5pPr marL="2057400" indent="-228600">
              <a:lnSpc>
                <a:spcPts val="1800"/>
              </a:lnSpc>
              <a:spcBef>
                <a:spcPts val="400"/>
              </a:spcBef>
              <a:buFont typeface="AU Passata" panose="020B0503030502030804" pitchFamily="34" charset="0"/>
              <a:buChar char="›"/>
              <a:defRPr b="1">
                <a:solidFill>
                  <a:srgbClr val="003D85"/>
                </a:solidFill>
                <a:latin typeface="AU Passata" panose="020B0503030502030804" pitchFamily="34" charset="0"/>
              </a:defRPr>
            </a:lvl5pPr>
            <a:lvl6pPr marL="2514600" indent="-228600" eaLnBrk="0" fontAlgn="base" hangingPunct="0">
              <a:lnSpc>
                <a:spcPts val="1800"/>
              </a:lnSpc>
              <a:spcBef>
                <a:spcPts val="400"/>
              </a:spcBef>
              <a:spcAft>
                <a:spcPct val="0"/>
              </a:spcAft>
              <a:buFont typeface="AU Passata" panose="020B0503030502030804" pitchFamily="34" charset="0"/>
              <a:buChar char="›"/>
              <a:defRPr b="1">
                <a:solidFill>
                  <a:srgbClr val="003D85"/>
                </a:solidFill>
                <a:latin typeface="AU Passata" panose="020B0503030502030804" pitchFamily="34" charset="0"/>
              </a:defRPr>
            </a:lvl6pPr>
            <a:lvl7pPr marL="2971800" indent="-228600" eaLnBrk="0" fontAlgn="base" hangingPunct="0">
              <a:lnSpc>
                <a:spcPts val="1800"/>
              </a:lnSpc>
              <a:spcBef>
                <a:spcPts val="400"/>
              </a:spcBef>
              <a:spcAft>
                <a:spcPct val="0"/>
              </a:spcAft>
              <a:buFont typeface="AU Passata" panose="020B0503030502030804" pitchFamily="34" charset="0"/>
              <a:buChar char="›"/>
              <a:defRPr b="1">
                <a:solidFill>
                  <a:srgbClr val="003D85"/>
                </a:solidFill>
                <a:latin typeface="AU Passata" panose="020B0503030502030804" pitchFamily="34" charset="0"/>
              </a:defRPr>
            </a:lvl7pPr>
            <a:lvl8pPr marL="3429000" indent="-228600" eaLnBrk="0" fontAlgn="base" hangingPunct="0">
              <a:lnSpc>
                <a:spcPts val="1800"/>
              </a:lnSpc>
              <a:spcBef>
                <a:spcPts val="400"/>
              </a:spcBef>
              <a:spcAft>
                <a:spcPct val="0"/>
              </a:spcAft>
              <a:buFont typeface="AU Passata" panose="020B0503030502030804" pitchFamily="34" charset="0"/>
              <a:buChar char="›"/>
              <a:defRPr b="1">
                <a:solidFill>
                  <a:srgbClr val="003D85"/>
                </a:solidFill>
                <a:latin typeface="AU Passata" panose="020B0503030502030804" pitchFamily="34" charset="0"/>
              </a:defRPr>
            </a:lvl8pPr>
            <a:lvl9pPr marL="3886200" indent="-228600" eaLnBrk="0" fontAlgn="base" hangingPunct="0">
              <a:lnSpc>
                <a:spcPts val="1800"/>
              </a:lnSpc>
              <a:spcBef>
                <a:spcPts val="400"/>
              </a:spcBef>
              <a:spcAft>
                <a:spcPct val="0"/>
              </a:spcAft>
              <a:buFont typeface="AU Passata" panose="020B0503030502030804" pitchFamily="34" charset="0"/>
              <a:buChar char="›"/>
              <a:defRPr b="1">
                <a:solidFill>
                  <a:srgbClr val="003D85"/>
                </a:solidFill>
                <a:latin typeface="AU Passata" panose="020B0503030502030804" pitchFamily="34" charset="0"/>
              </a:defRPr>
            </a:lvl9pPr>
          </a:lstStyle>
          <a:p>
            <a:pPr>
              <a:lnSpc>
                <a:spcPct val="100000"/>
              </a:lnSpc>
              <a:spcBef>
                <a:spcPct val="0"/>
              </a:spcBef>
              <a:buFontTx/>
              <a:buNone/>
            </a:pPr>
            <a:r>
              <a:rPr lang="en-US" altLang="da-DK" sz="2800" b="0" dirty="0">
                <a:solidFill>
                  <a:schemeClr val="tx1"/>
                </a:solidFill>
                <a:latin typeface="Arial" panose="020B0604020202020204" pitchFamily="34" charset="0"/>
              </a:rPr>
              <a:t>Status for </a:t>
            </a:r>
            <a:r>
              <a:rPr lang="en-US" altLang="da-DK" sz="2800" b="0" dirty="0" err="1" smtClean="0">
                <a:solidFill>
                  <a:schemeClr val="tx1"/>
                </a:solidFill>
                <a:latin typeface="Arial" panose="020B0604020202020204" pitchFamily="34" charset="0"/>
              </a:rPr>
              <a:t>miljøtilstanden</a:t>
            </a:r>
            <a:r>
              <a:rPr lang="en-US" altLang="da-DK" sz="2800" b="0" dirty="0" smtClean="0">
                <a:solidFill>
                  <a:schemeClr val="tx1"/>
                </a:solidFill>
                <a:latin typeface="Arial" panose="020B0604020202020204" pitchFamily="34" charset="0"/>
              </a:rPr>
              <a:t> </a:t>
            </a:r>
            <a:r>
              <a:rPr lang="en-US" altLang="da-DK" sz="2800" b="0" smtClean="0">
                <a:solidFill>
                  <a:schemeClr val="tx1"/>
                </a:solidFill>
                <a:latin typeface="Arial" panose="020B0604020202020204" pitchFamily="34" charset="0"/>
              </a:rPr>
              <a:t>i </a:t>
            </a:r>
            <a:r>
              <a:rPr lang="en-US" altLang="da-DK" sz="2800" b="0" dirty="0" err="1" smtClean="0">
                <a:solidFill>
                  <a:schemeClr val="tx1"/>
                </a:solidFill>
                <a:latin typeface="Arial" panose="020B0604020202020204" pitchFamily="34" charset="0"/>
              </a:rPr>
              <a:t>danske</a:t>
            </a:r>
            <a:r>
              <a:rPr lang="en-US" altLang="da-DK" sz="2800" b="0" dirty="0" smtClean="0">
                <a:solidFill>
                  <a:schemeClr val="tx1"/>
                </a:solidFill>
                <a:latin typeface="Arial" panose="020B0604020202020204" pitchFamily="34" charset="0"/>
              </a:rPr>
              <a:t> </a:t>
            </a:r>
            <a:r>
              <a:rPr lang="en-US" altLang="da-DK" sz="2800" b="0" dirty="0" err="1">
                <a:solidFill>
                  <a:schemeClr val="tx1"/>
                </a:solidFill>
                <a:latin typeface="Arial" panose="020B0604020202020204" pitchFamily="34" charset="0"/>
              </a:rPr>
              <a:t>vandområder</a:t>
            </a:r>
            <a:endParaRPr lang="en-US" altLang="da-DK" sz="2800" b="0" dirty="0">
              <a:solidFill>
                <a:schemeClr val="tx1"/>
              </a:solidFill>
              <a:latin typeface="Arial" panose="020B0604020202020204" pitchFamily="34" charset="0"/>
            </a:endParaRPr>
          </a:p>
        </p:txBody>
      </p:sp>
    </p:spTree>
    <p:extLst>
      <p:ext uri="{BB962C8B-B14F-4D97-AF65-F5344CB8AC3E}">
        <p14:creationId xmlns:p14="http://schemas.microsoft.com/office/powerpoint/2010/main" val="805858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Stressfaktorer i de danske farvande?</a:t>
            </a:r>
            <a:endParaRPr lang="da-DK" dirty="0"/>
          </a:p>
        </p:txBody>
      </p:sp>
      <p:sp>
        <p:nvSpPr>
          <p:cNvPr id="3" name="Pladsholder til indhold 2"/>
          <p:cNvSpPr>
            <a:spLocks noGrp="1"/>
          </p:cNvSpPr>
          <p:nvPr>
            <p:ph idx="1"/>
          </p:nvPr>
        </p:nvSpPr>
        <p:spPr/>
        <p:txBody>
          <a:bodyPr/>
          <a:lstStyle/>
          <a:p>
            <a:endParaRPr lang="da-DK" dirty="0" smtClean="0"/>
          </a:p>
          <a:p>
            <a:endParaRPr lang="da-DK" dirty="0" smtClean="0"/>
          </a:p>
          <a:p>
            <a:r>
              <a:rPr lang="da-DK" dirty="0" smtClean="0"/>
              <a:t>Generelle stressfaktorer: Klimaforandringer, fiskeri, næringsstoffer, miljøfarlige stoffer. </a:t>
            </a:r>
          </a:p>
          <a:p>
            <a:endParaRPr lang="da-DK" dirty="0" smtClean="0"/>
          </a:p>
          <a:p>
            <a:r>
              <a:rPr lang="da-DK" dirty="0" smtClean="0"/>
              <a:t>Regionale/lokale stressfaktorer: råstofindvinding, klapning, søtransport, </a:t>
            </a:r>
            <a:r>
              <a:rPr lang="da-DK" dirty="0" err="1" smtClean="0"/>
              <a:t>aquakulturer</a:t>
            </a:r>
            <a:r>
              <a:rPr lang="da-DK" dirty="0" smtClean="0"/>
              <a:t>, </a:t>
            </a:r>
            <a:r>
              <a:rPr lang="da-DK" dirty="0" err="1" smtClean="0"/>
              <a:t>invasive</a:t>
            </a:r>
            <a:r>
              <a:rPr lang="da-DK" dirty="0" smtClean="0"/>
              <a:t> arter, støj, jagt, energi, rekreation og turisme, mv.</a:t>
            </a:r>
            <a:endParaRPr lang="da-DK" dirty="0"/>
          </a:p>
        </p:txBody>
      </p:sp>
    </p:spTree>
    <p:extLst>
      <p:ext uri="{BB962C8B-B14F-4D97-AF65-F5344CB8AC3E}">
        <p14:creationId xmlns:p14="http://schemas.microsoft.com/office/powerpoint/2010/main" val="1022172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t>Andre måder at håndtere stressfaktorer</a:t>
            </a:r>
            <a:endParaRPr lang="da-DK" sz="3200" dirty="0"/>
          </a:p>
        </p:txBody>
      </p:sp>
      <p:sp>
        <p:nvSpPr>
          <p:cNvPr id="3" name="Pladsholder til indhold 2"/>
          <p:cNvSpPr>
            <a:spLocks noGrp="1"/>
          </p:cNvSpPr>
          <p:nvPr>
            <p:ph idx="1"/>
          </p:nvPr>
        </p:nvSpPr>
        <p:spPr/>
        <p:txBody>
          <a:bodyPr/>
          <a:lstStyle/>
          <a:p>
            <a:r>
              <a:rPr lang="da-DK" dirty="0" smtClean="0"/>
              <a:t>Nogle lande og institutioner (eksempler) anvender en stor mængde stressfaktorer (&gt; 46), som de så rangordner og beregner et kumulativt samlet pres på de marine økosystemer. </a:t>
            </a:r>
          </a:p>
          <a:p>
            <a:endParaRPr lang="da-DK" dirty="0" smtClean="0"/>
          </a:p>
          <a:p>
            <a:r>
              <a:rPr lang="da-DK" dirty="0" smtClean="0"/>
              <a:t>Kritikpunkter: Mangel på data særligt når man nedskalerer til lokalområder, rangordning er misvisende og datagrundlaget er nogle steder baseret på spørgeskemaer udsendt til en blandet skare. Produkterne er en </a:t>
            </a:r>
            <a:r>
              <a:rPr lang="da-DK" dirty="0" smtClean="0"/>
              <a:t>række farvede </a:t>
            </a:r>
            <a:r>
              <a:rPr lang="da-DK" dirty="0" smtClean="0"/>
              <a:t>kort, hvor man præsentere de rumlige effekter af de enkelte stressfaktorer samt de kumulative effekter.</a:t>
            </a:r>
          </a:p>
          <a:p>
            <a:endParaRPr lang="da-DK" dirty="0" smtClean="0"/>
          </a:p>
          <a:p>
            <a:r>
              <a:rPr lang="da-DK" dirty="0" smtClean="0"/>
              <a:t>Mange af stressfaktorerne kan dårligt forvaltes fx </a:t>
            </a:r>
            <a:r>
              <a:rPr lang="da-DK" dirty="0" err="1" smtClean="0"/>
              <a:t>invasive</a:t>
            </a:r>
            <a:r>
              <a:rPr lang="da-DK" dirty="0" smtClean="0"/>
              <a:t> arter (Sortmundet Kutling, </a:t>
            </a:r>
            <a:r>
              <a:rPr lang="da-DK" dirty="0" err="1" smtClean="0"/>
              <a:t>Butblæret</a:t>
            </a:r>
            <a:r>
              <a:rPr lang="da-DK" dirty="0" smtClean="0"/>
              <a:t> Sargassotang, Stillehavsøsters, Knivmusling, ”</a:t>
            </a:r>
            <a:r>
              <a:rPr lang="da-DK" dirty="0" err="1" smtClean="0"/>
              <a:t>Dræbergopel</a:t>
            </a:r>
            <a:r>
              <a:rPr lang="da-DK" dirty="0" smtClean="0"/>
              <a:t>”.</a:t>
            </a:r>
          </a:p>
          <a:p>
            <a:endParaRPr lang="da-DK" dirty="0" smtClean="0"/>
          </a:p>
          <a:p>
            <a:r>
              <a:rPr lang="da-DK" dirty="0" err="1" smtClean="0"/>
              <a:t>Hovedbudkaberne</a:t>
            </a:r>
            <a:r>
              <a:rPr lang="da-DK" dirty="0" smtClean="0"/>
              <a:t> fra disse analyser er imidlertid de samme – klima, næringsstoffer, fiskeri og miljøfarlige stoffer.</a:t>
            </a:r>
            <a:endParaRPr lang="da-DK" dirty="0"/>
          </a:p>
        </p:txBody>
      </p:sp>
      <p:sp>
        <p:nvSpPr>
          <p:cNvPr id="4" name="Pladsholder til dato 3"/>
          <p:cNvSpPr>
            <a:spLocks noGrp="1"/>
          </p:cNvSpPr>
          <p:nvPr>
            <p:ph type="dt" sz="half" idx="10"/>
          </p:nvPr>
        </p:nvSpPr>
        <p:spPr/>
        <p:txBody>
          <a:bodyPr/>
          <a:lstStyle/>
          <a:p>
            <a:fld id="{F875CBB9-1E4C-4509-AB89-AD2135737CCB}" type="datetime1">
              <a:rPr lang="da-DK" smtClean="0"/>
              <a:t>23-09-2021</a:t>
            </a:fld>
            <a:r>
              <a:rPr lang="da-DK" smtClean="0"/>
              <a:t>27-09-2021</a:t>
            </a:r>
            <a:endParaRPr lang="da-DK" dirty="0"/>
          </a:p>
        </p:txBody>
      </p:sp>
    </p:spTree>
    <p:extLst>
      <p:ext uri="{BB962C8B-B14F-4D97-AF65-F5344CB8AC3E}">
        <p14:creationId xmlns:p14="http://schemas.microsoft.com/office/powerpoint/2010/main" val="2797891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smtClean="0"/>
              <a:t>Klimaeffekter og næringsstoffer</a:t>
            </a:r>
            <a:endParaRPr lang="da-DK" sz="3600" dirty="0"/>
          </a:p>
        </p:txBody>
      </p:sp>
      <p:sp>
        <p:nvSpPr>
          <p:cNvPr id="3" name="Pladsholder til indhold 2"/>
          <p:cNvSpPr>
            <a:spLocks noGrp="1"/>
          </p:cNvSpPr>
          <p:nvPr>
            <p:ph idx="1"/>
          </p:nvPr>
        </p:nvSpPr>
        <p:spPr/>
        <p:txBody>
          <a:bodyPr/>
          <a:lstStyle/>
          <a:p>
            <a:endParaRPr lang="da-DK" dirty="0" smtClean="0"/>
          </a:p>
          <a:p>
            <a:r>
              <a:rPr lang="da-DK" dirty="0" smtClean="0"/>
              <a:t>Klimaet påvirker en række forskellige forhold i havet: Vandstand (10-15 cm i de sidste 30 år), mere nedbør og afstrømning, højere temperaturer (1-1,5 grad i de sidste 30 år), saltindhold ændres, pH falder (vandets surhedsgrad), iltsvind og ekstremhændelser stiger (vind og nedbør).</a:t>
            </a:r>
          </a:p>
          <a:p>
            <a:endParaRPr lang="da-DK" dirty="0" smtClean="0"/>
          </a:p>
          <a:p>
            <a:r>
              <a:rPr lang="da-DK" dirty="0" smtClean="0"/>
              <a:t>Positive og negative effekter?</a:t>
            </a:r>
          </a:p>
          <a:p>
            <a:endParaRPr lang="da-DK" dirty="0" smtClean="0"/>
          </a:p>
          <a:p>
            <a:r>
              <a:rPr lang="da-DK" dirty="0" smtClean="0"/>
              <a:t>Klimaeffekterne forventes at forstærkes i årene fremover,</a:t>
            </a:r>
          </a:p>
          <a:p>
            <a:endParaRPr lang="da-DK" dirty="0"/>
          </a:p>
          <a:p>
            <a:r>
              <a:rPr lang="da-DK" dirty="0" smtClean="0"/>
              <a:t>Mere nedbør giver større afstrømning og større næringsstoftilførsler til havet.</a:t>
            </a:r>
          </a:p>
          <a:p>
            <a:endParaRPr lang="da-DK" dirty="0"/>
          </a:p>
        </p:txBody>
      </p:sp>
      <p:sp>
        <p:nvSpPr>
          <p:cNvPr id="4" name="Pladsholder til dato 3"/>
          <p:cNvSpPr>
            <a:spLocks noGrp="1"/>
          </p:cNvSpPr>
          <p:nvPr>
            <p:ph type="dt" sz="half" idx="10"/>
          </p:nvPr>
        </p:nvSpPr>
        <p:spPr/>
        <p:txBody>
          <a:bodyPr/>
          <a:lstStyle/>
          <a:p>
            <a:fld id="{C53A69AC-38A4-4A0E-BC15-F38E84F8144D}" type="datetime1">
              <a:rPr lang="da-DK" smtClean="0"/>
              <a:t>23-09-2021</a:t>
            </a:fld>
            <a:r>
              <a:rPr lang="da-DK" smtClean="0"/>
              <a:t>27-09-2021</a:t>
            </a:r>
            <a:endParaRPr lang="da-DK" dirty="0"/>
          </a:p>
        </p:txBody>
      </p:sp>
    </p:spTree>
    <p:extLst>
      <p:ext uri="{BB962C8B-B14F-4D97-AF65-F5344CB8AC3E}">
        <p14:creationId xmlns:p14="http://schemas.microsoft.com/office/powerpoint/2010/main" val="2163945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ags/tag2.xml><?xml version="1.0" encoding="utf-8"?>
<p:tagLst xmlns:a="http://schemas.openxmlformats.org/drawingml/2006/main" xmlns:r="http://schemas.openxmlformats.org/officeDocument/2006/relationships" xmlns:p="http://schemas.openxmlformats.org/presentationml/2006/main">
  <p:tag name="TEMPLAFYSLIDEID" val="636235437375566864"/>
</p:tagLst>
</file>

<file path=ppt/theme/theme1.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2931</Words>
  <Application>Microsoft Office PowerPoint</Application>
  <PresentationFormat>Brugerdefineret</PresentationFormat>
  <Paragraphs>334</Paragraphs>
  <Slides>45</Slides>
  <Notes>5</Notes>
  <HiddenSlides>0</HiddenSlides>
  <MMClips>0</MMClips>
  <ScaleCrop>false</ScaleCrop>
  <HeadingPairs>
    <vt:vector size="8" baseType="variant">
      <vt:variant>
        <vt:lpstr>Benyttede skrifttyper</vt:lpstr>
      </vt:variant>
      <vt:variant>
        <vt:i4>12</vt:i4>
      </vt:variant>
      <vt:variant>
        <vt:lpstr>Tema</vt:lpstr>
      </vt:variant>
      <vt:variant>
        <vt:i4>1</vt:i4>
      </vt:variant>
      <vt:variant>
        <vt:lpstr>Integrerede OLE-servere</vt:lpstr>
      </vt:variant>
      <vt:variant>
        <vt:i4>1</vt:i4>
      </vt:variant>
      <vt:variant>
        <vt:lpstr>Slidetitler</vt:lpstr>
      </vt:variant>
      <vt:variant>
        <vt:i4>45</vt:i4>
      </vt:variant>
    </vt:vector>
  </HeadingPairs>
  <TitlesOfParts>
    <vt:vector size="59" baseType="lpstr">
      <vt:lpstr>Times New Roman</vt:lpstr>
      <vt:lpstr>AU Passata Light</vt:lpstr>
      <vt:lpstr>Arial</vt:lpstr>
      <vt:lpstr>Calibri</vt:lpstr>
      <vt:lpstr>Book Antiqua</vt:lpstr>
      <vt:lpstr>AU Peto</vt:lpstr>
      <vt:lpstr>AU Passata</vt:lpstr>
      <vt:lpstr>Arial Unicode MS</vt:lpstr>
      <vt:lpstr>Wingdings</vt:lpstr>
      <vt:lpstr>Wingdings 3</vt:lpstr>
      <vt:lpstr>Georgia</vt:lpstr>
      <vt:lpstr>Times</vt:lpstr>
      <vt:lpstr>AU 16:9</vt:lpstr>
      <vt:lpstr>SPW 14.0 Graph</vt:lpstr>
      <vt:lpstr>Havets Miljøtilstand, stressfaktorer, fremtid og forvaltning .</vt:lpstr>
      <vt:lpstr>Hovedbudskaber: 1. Havmiljøet</vt:lpstr>
      <vt:lpstr>PowerPoint-præsentation</vt:lpstr>
      <vt:lpstr>PowerPoint-præsentation</vt:lpstr>
      <vt:lpstr>Vandrammedirektivet </vt:lpstr>
      <vt:lpstr>PowerPoint-præsentation</vt:lpstr>
      <vt:lpstr>Stressfaktorer i de danske farvande?</vt:lpstr>
      <vt:lpstr>Andre måder at håndtere stressfaktorer</vt:lpstr>
      <vt:lpstr>Klimaeffekter og næringsstoffer</vt:lpstr>
      <vt:lpstr>PowerPoint-præsentation</vt:lpstr>
      <vt:lpstr>PowerPoint-præsentation</vt:lpstr>
      <vt:lpstr>Danmarks udledninger af kvælstof til havet</vt:lpstr>
      <vt:lpstr>Mængden af alger i fjordene</vt:lpstr>
      <vt:lpstr>Tilførsler af kvælstof og fosfor til havet</vt:lpstr>
      <vt:lpstr>Hvor langt skal vi ned i tilførslerne?</vt:lpstr>
      <vt:lpstr>Hovedbudskaber - havplanen</vt:lpstr>
      <vt:lpstr>Hovedbudskaber – eksempler på mangler </vt:lpstr>
      <vt:lpstr>Fjorde og kystnære havområder</vt:lpstr>
      <vt:lpstr>Omsætning og jobskabelse i erhvervene i og på havet omkring Danmark (2013) – (Riemann m.fl. 2017)</vt:lpstr>
      <vt:lpstr>Kystzonen mangler i havplanen</vt:lpstr>
      <vt:lpstr>PowerPoint-præsentation</vt:lpstr>
      <vt:lpstr>Generelle forhold</vt:lpstr>
      <vt:lpstr>Hovedbudkaber: Havmiljøet</vt:lpstr>
      <vt:lpstr>PowerPoint-præsentation</vt:lpstr>
      <vt:lpstr>PowerPoint-præsentation</vt:lpstr>
      <vt:lpstr>PowerPoint-præsentation</vt:lpstr>
      <vt:lpstr>Hvad indeholder havplanen</vt:lpstr>
      <vt:lpstr>Hovedbudskaber: den bagved liggende lovgivning</vt:lpstr>
      <vt:lpstr>Turisme og friluftsliv</vt:lpstr>
      <vt:lpstr>hav- og kystfriluftsliv</vt:lpstr>
      <vt:lpstr>Havstrategiområder og andre beskyttelsesforanstaltninger</vt:lpstr>
      <vt:lpstr>Regionale havplaner for Øresundsregionen og det vestlige Kattegat</vt:lpstr>
      <vt:lpstr>PowerPoint-præsentation</vt:lpstr>
      <vt:lpstr>PowerPoint-præsentation</vt:lpstr>
      <vt:lpstr>PowerPoint-præsentation</vt:lpstr>
      <vt:lpstr>Fiskeri</vt:lpstr>
      <vt:lpstr>PowerPoint-præsentation</vt:lpstr>
      <vt:lpstr>PowerPoint-præsentation</vt:lpstr>
      <vt:lpstr>Fisk og fiskeri</vt:lpstr>
      <vt:lpstr>Havbrug</vt:lpstr>
      <vt:lpstr>EU-direktiverne spiller sammen!</vt:lpstr>
      <vt:lpstr>Havmiljøet er fortsat sårbart</vt:lpstr>
      <vt:lpstr>PowerPoint-præsentation</vt:lpstr>
      <vt:lpstr>Hovedbudskaber: 1. Havmiljøet</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2021-09-23T08:24:03Z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luginDependencies_0">
    <vt:lpwstr>{"635926855539746206:636045261152541358":[{"dependencyType":"DataSource","dependencyId":":","dependencyVersion":null},{"dependencyType":"DataSource","dependencyId":":","dependencyVersion":null},{"dependencyType":"DataSource","dependencyId":":","dependency</vt:lpwstr>
  </property>
  <property fmtid="{D5CDD505-2E9C-101B-9397-08002B2CF9AE}" pid="3" name="PluginDependencies_1">
    <vt:lpwstr>Version":null},{"dependencyType":"DataSource","dependencyId":":","dependencyVersion":null},{"dependencyType":"DataSource","dependencyId":":","dependencyVersion":null},{"dependencyType":"DataSource","dependencyId":":","dependencyVersion":null},{"dependency</vt:lpwstr>
  </property>
  <property fmtid="{D5CDD505-2E9C-101B-9397-08002B2CF9AE}" pid="4" name="PluginDependencies_2">
    <vt:lpwstr>Type":"DataSource","dependencyId":":","dependencyVersion":null},{"dependencyType":"DataSource","dependencyId":":","dependencyVersion":null},{"dependencyType":"DataSource","dependencyId":":","dependencyVersion":null},{"dependencyType":"DataSource","depende</vt:lpwstr>
  </property>
  <property fmtid="{D5CDD505-2E9C-101B-9397-08002B2CF9AE}" pid="5" name="PluginDependencies_3">
    <vt:lpwstr>ncyId":":","dependencyVersion":null},{"dependencyType":"DataSource","dependencyId":":","dependencyVersion":null},{"dependencyType":"DataSource","dependencyId":":","dependencyVersion":null},{"dependencyType":"DataSource","dependencyId":":","dependencyVersi</vt:lpwstr>
  </property>
  <property fmtid="{D5CDD505-2E9C-101B-9397-08002B2CF9AE}" pid="6" name="PluginDependencies_4">
    <vt:lpwstr>on":null},{"dependencyType":"DataSource","dependencyId":":","dependencyVersion":null},{"dependencyType":"DataSource","dependencyId":":","dependencyVersion":null},{"dependencyType":"DataSource","dependencyId":":","dependencyVersion":null},{"dependencyType"</vt:lpwstr>
  </property>
  <property fmtid="{D5CDD505-2E9C-101B-9397-08002B2CF9AE}" pid="7" name="PluginDependencies_5">
    <vt:lpwstr>:"DataSource","dependencyId":":","dependencyVersion":null},{"dependencyType":"DataSource","dependencyId":":","dependencyVersion":null},{"dependencyType":"DataSource","dependencyId":":","dependencyVersion":null},{"dependencyType":"DataSource","dependencyId</vt:lpwstr>
  </property>
  <property fmtid="{D5CDD505-2E9C-101B-9397-08002B2CF9AE}" pid="8" name="PluginDependencies_6">
    <vt:lpwstr>":":","dependencyVersion":null},{"dependencyType":"DataSource","dependencyId":":","dependencyVersion":null},{"dependencyType":"DataSource","dependencyId":":","dependencyVersion":null},{"dependencyType":"DataSource","dependencyId":":","dependencyVersion":n</vt:lpwstr>
  </property>
  <property fmtid="{D5CDD505-2E9C-101B-9397-08002B2CF9AE}" pid="9" name="PluginDependencies_7">
    <vt:lpwstr>ull},{"dependencyType":"DataSource","dependencyId":":","dependencyVersion":null},{"dependencyType":"DataSource","dependencyId":":","dependencyVersion":null},{"dependencyType":"DataSource","dependencyId":":","dependencyVersion":null},{"dependencyType":"Dat</vt:lpwstr>
  </property>
  <property fmtid="{D5CDD505-2E9C-101B-9397-08002B2CF9AE}" pid="10" name="PluginDependencies_8">
    <vt:lpwstr>aSource","dependencyId":":","dependencyVersion":null},{"dependencyType":"DataSource","dependencyId":":","dependencyVersion":null},{"dependencyType":"DataSource","dependencyId":":","dependencyVersion":null},{"dependencyType":"DataSource","dependencyId":":"</vt:lpwstr>
  </property>
  <property fmtid="{D5CDD505-2E9C-101B-9397-08002B2CF9AE}" pid="11" name="PluginDependencies_9">
    <vt:lpwstr>,"dependencyVersion":null},{"dependencyType":"DataSource","dependencyId":":","dependencyVersion":null},{"dependencyType":"DataSource","dependencyId":":","dependencyVersion":null},{"dependencyType":"DataSource","dependencyId":":","dependencyVersion":null},</vt:lpwstr>
  </property>
  <property fmtid="{D5CDD505-2E9C-101B-9397-08002B2CF9AE}" pid="12" name="PluginDependencies_10">
    <vt:lpwstr>{"dependencyType":"DataSource","dependencyId":":","dependencyVersion":null},{"dependencyType":"DataSource","dependencyId":":","dependencyVersion":null},{"dependencyType":"DataSource","dependencyId":":","dependencyVersion":null},{"dependencyType":"DataSour</vt:lpwstr>
  </property>
  <property fmtid="{D5CDD505-2E9C-101B-9397-08002B2CF9AE}" pid="13" name="PluginDependencies_11">
    <vt:lpwstr>ce","dependencyId":":","dependencyVersion":null},{"dependencyType":"DataSource","dependencyId":":","dependencyVersion":null},{"dependencyType":"DataSource","dependencyId":":","dependencyVersion":null},{"dependencyType":"DataSource","dependencyId":":","dep</vt:lpwstr>
  </property>
  <property fmtid="{D5CDD505-2E9C-101B-9397-08002B2CF9AE}" pid="14" name="PluginDependencies_12">
    <vt:lpwstr>endencyVersion":null},{"dependencyType":"DataSource","dependencyId":":","dependencyVersion":null},{"dependencyType":"DataSource","dependencyId":":","dependencyVersion":null},{"dependencyType":"DataSource","dependencyId":":","dependencyVersion":null},{"dep</vt:lpwstr>
  </property>
  <property fmtid="{D5CDD505-2E9C-101B-9397-08002B2CF9AE}" pid="15" name="PluginDependencies_13">
    <vt:lpwstr>endencyType":"DataSource","dependencyId":":","dependencyVersion":null},{"dependencyType":"DataSource","dependencyId":":","dependencyVersion":null},{"dependencyType":"DataSource","dependencyId":":","dependencyVersion":null},{"dependencyType":"DataSource","</vt:lpwstr>
  </property>
  <property fmtid="{D5CDD505-2E9C-101B-9397-08002B2CF9AE}" pid="16" name="PluginDependencies_14">
    <vt:lpwstr>dependencyId":":","dependencyVersion":null},{"dependencyType":"DataSource","dependencyId":":","dependencyVersion":null},{"dependencyType":"DataSource","dependencyId":":","dependencyVersion":null},{"dependencyType":"DataSource","dependencyId":":","dependen</vt:lpwstr>
  </property>
  <property fmtid="{D5CDD505-2E9C-101B-9397-08002B2CF9AE}" pid="17" name="PluginDependencies_15">
    <vt:lpwstr>cyVersion":null},{"dependencyType":"DataSource","dependencyId":":","dependencyVersion":null},{"dependencyType":"DataSource","dependencyId":":","dependencyVersion":null},{"dependencyType":"DataSource","dependencyId":":","dependencyVersion":null},{"dependen</vt:lpwstr>
  </property>
  <property fmtid="{D5CDD505-2E9C-101B-9397-08002B2CF9AE}" pid="18" name="PluginDependencies_16">
    <vt:lpwstr>cyType":"DataSource","dependencyId":":","dependencyVersion":null},{"dependencyType":"DataSource","dependencyId":":","dependencyVersion":null},{"dependencyType":"DataSource","dependencyId":":","dependencyVersion":null},{"dependencyType":"DataSource","depen</vt:lpwstr>
  </property>
  <property fmtid="{D5CDD505-2E9C-101B-9397-08002B2CF9AE}" pid="19" name="PluginDependencies_17">
    <vt:lpwstr>dencyId":":","dependencyVersion":null},{"dependencyType":"DataSource","dependencyId":":","dependencyVersion":null},{"dependencyType":"DataSource","dependencyId":":","dependencyVersion":null},{"dependencyType":"DataSource","dependencyId":":","dependencyVer</vt:lpwstr>
  </property>
  <property fmtid="{D5CDD505-2E9C-101B-9397-08002B2CF9AE}" pid="20" name="PluginDependencies_18">
    <vt:lpwstr>sion":null},{"dependencyType":"DataSource","dependencyId":":","dependencyVersion":null},{"dependencyType":"DataSource","dependencyId":":","dependencyVersion":null},{"dependencyType":"DataSource","dependencyId":":","dependencyVersion":null},{"dependencyTyp</vt:lpwstr>
  </property>
  <property fmtid="{D5CDD505-2E9C-101B-9397-08002B2CF9AE}" pid="21" name="PluginDependencies_19">
    <vt:lpwstr>e":"DataSource","dependencyId":":","dependencyVersion":null},{"dependencyType":"DataSource","dependencyId":":","dependencyVersion":null},{"dependencyType":"DataSource","dependencyId":":","dependencyVersion":null},{"dependencyType":"DataSource","dependency</vt:lpwstr>
  </property>
  <property fmtid="{D5CDD505-2E9C-101B-9397-08002B2CF9AE}" pid="22" name="PluginDependencies_20">
    <vt:lpwstr>Id":":","dependencyVersion":null},{"dependencyType":"DataSource","dependencyId":":","dependencyVersion":null},{"dependencyType":"DataSource","dependencyId":":","dependencyVersion":null},{"dependencyType":"DataSource","dependencyId":":","dependencyVersion"</vt:lpwstr>
  </property>
  <property fmtid="{D5CDD505-2E9C-101B-9397-08002B2CF9AE}" pid="23" name="PluginDependencies_21">
    <vt:lpwstr>:null},{"dependencyType":"DataSource","dependencyId":":","dependencyVersion":null},{"dependencyType":"DataSource","dependencyId":":","dependencyVersion":null},{"dependencyType":"DataSource","dependencyId":":","dependencyVersion":null},{"dependencyType":"D</vt:lpwstr>
  </property>
  <property fmtid="{D5CDD505-2E9C-101B-9397-08002B2CF9AE}" pid="24" name="PluginDependencies_22">
    <vt:lpwstr>ataSource","dependencyId":":","dependencyVersion":null},{"dependencyType":"DataSource","dependencyId":":","dependencyVersion":null},{"dependencyType":"DataSource","dependencyId":":","dependencyVersion":null},{"dependencyType":"DataSource","dependencyId":"</vt:lpwstr>
  </property>
  <property fmtid="{D5CDD505-2E9C-101B-9397-08002B2CF9AE}" pid="25" name="PluginDependencies_23">
    <vt:lpwstr>:","dependencyVersion":null},{"dependencyType":"DataSource","dependencyId":":","dependencyVersion":null},{"dependencyType":"DataSource","dependencyId":":","dependencyVersion":null},{"dependencyType":"DataSource","dependencyId":":","dependencyVersion":null</vt:lpwstr>
  </property>
  <property fmtid="{D5CDD505-2E9C-101B-9397-08002B2CF9AE}" pid="26" name="PluginDependencies_24">
    <vt:lpwstr>},{"dependencyType":"DataSource","dependencyId":":","dependencyVersion":null},{"dependencyType":"DataSource","dependencyId":":","dependencyVersion":null},{"dependencyType":"DataSource","dependencyId":":","dependencyVersion":null},{"dependencyType":"DataSo</vt:lpwstr>
  </property>
  <property fmtid="{D5CDD505-2E9C-101B-9397-08002B2CF9AE}" pid="27" name="PluginDependencies_25">
    <vt:lpwstr>urce","dependencyId":":","dependencyVersion":null},{"dependencyType":"DataSource","dependencyId":":","dependencyVersion":null},{"dependencyType":"DataSource","dependencyId":":","dependencyVersion":null},{"dependencyType":"DataSource","dependencyId":":","d</vt:lpwstr>
  </property>
  <property fmtid="{D5CDD505-2E9C-101B-9397-08002B2CF9AE}" pid="28" name="PluginDependencies_26">
    <vt:lpwstr>ependencyVersion":null},{"dependencyType":"DataSource","dependencyId":":","dependencyVersion":null},{"dependencyType":"DataSource","dependencyId":":","dependencyVersion":null},{"dependencyType":"DataSource","dependencyId":":","dependencyVersion":null},{"d</vt:lpwstr>
  </property>
  <property fmtid="{D5CDD505-2E9C-101B-9397-08002B2CF9AE}" pid="29" name="PluginDependencies_27">
    <vt:lpwstr>ependencyType":"DataSource","dependencyId":":","dependencyVersion":null},{"dependencyType":"DataSource","dependencyId":":","dependencyVersion":null},{"dependencyType":"DataSource","dependencyId":":","dependencyVersion":null},{"dependencyType":"DataSource"</vt:lpwstr>
  </property>
  <property fmtid="{D5CDD505-2E9C-101B-9397-08002B2CF9AE}" pid="30" name="PluginDependencies_28">
    <vt:lpwstr>,"dependencyId":":","dependencyVersion":null},{"dependencyType":"DataSource","dependencyId":":","dependencyVersion":null},{"dependencyType":"DataSource","dependencyId":":","dependencyVersion":null},{"dependencyType":"DataSource","dependencyId":":","depend</vt:lpwstr>
  </property>
  <property fmtid="{D5CDD505-2E9C-101B-9397-08002B2CF9AE}" pid="31" name="PluginDependencies_29">
    <vt:lpwstr>encyVersion":null},{"dependencyType":"DataSource","dependencyId":":","dependencyVersion":null},{"dependencyType":"DataSource","dependencyId":":","dependencyVersion":null},{"dependencyType":"DataSource","dependencyId":":","dependencyVersion":null},{"depend</vt:lpwstr>
  </property>
  <property fmtid="{D5CDD505-2E9C-101B-9397-08002B2CF9AE}" pid="32" name="PluginDependencies_30">
    <vt:lpwstr>encyType":"DataSource","dependencyId":":","dependencyVersion":null},{"dependencyType":"DataSource","dependencyId":":","dependencyVersion":null},{"dependencyType":"DataSource","dependencyId":":","dependencyVersion":null},{"dependencyType":"DataSource","dep</vt:lpwstr>
  </property>
  <property fmtid="{D5CDD505-2E9C-101B-9397-08002B2CF9AE}" pid="33" name="PluginDependencies_31">
    <vt:lpwstr>endencyId":":","dependencyVersion":null},{"dependencyType":"DataSource","dependencyId":":","dependencyVersion":null},{"dependencyType":"DataSource","dependencyId":":","dependencyVersion":null},{"dependencyType":"DataSource","dependencyId":":","dependencyV</vt:lpwstr>
  </property>
  <property fmtid="{D5CDD505-2E9C-101B-9397-08002B2CF9AE}" pid="34" name="PluginDependencies_32">
    <vt:lpwstr>ersion":null},{"dependencyType":"DataSource","dependencyId":":","dependencyVersion":null},{"dependencyType":"DataSource","dependencyId":":","dependencyVersion":null},{"dependencyType":"DataSource","dependencyId":":","dependencyVersion":null},{"dependencyT</vt:lpwstr>
  </property>
  <property fmtid="{D5CDD505-2E9C-101B-9397-08002B2CF9AE}" pid="35" name="PluginDependencies_33">
    <vt:lpwstr>ype":"DataSource","dependencyId":":","dependencyVersion":null},{"dependencyType":"DataSource","dependencyId":":","dependencyVersion":null},{"dependencyType":"DataSource","dependencyId":":","dependencyVersion":null},{"dependencyType":"DataSource","dependen</vt:lpwstr>
  </property>
  <property fmtid="{D5CDD505-2E9C-101B-9397-08002B2CF9AE}" pid="36" name="PluginDependencies_34">
    <vt:lpwstr>cyId":":","dependencyVersion":null},{"dependencyType":"DataSource","dependencyId":":","dependencyVersion":null},{"dependencyType":"DataSource","dependencyId":":","dependencyVersion":null},{"dependencyType":"DataSource","dependencyId":":","dependencyVersio</vt:lpwstr>
  </property>
  <property fmtid="{D5CDD505-2E9C-101B-9397-08002B2CF9AE}" pid="37" name="PluginDependencies_35">
    <vt:lpwstr>n":null},{"dependencyType":"DataSource","dependencyId":":","dependencyVersion":null},{"dependencyType":"DataSource","dependencyId":":","dependencyVersion":null},{"dependencyType":"DataSource","dependencyId":":","dependencyVersion":null},{"dependencyType":</vt:lpwstr>
  </property>
  <property fmtid="{D5CDD505-2E9C-101B-9397-08002B2CF9AE}" pid="38" name="PluginDependencies_36">
    <vt:lpwstr>"DataSource","dependencyId":":","dependencyVersion":null},{"dependencyType":"DataSource","dependencyId":":","dependencyVersion":null},{"dependencyType":"DataSource","dependencyId":":","dependencyVersion":null},{"dependencyType":"DataSource","dependencyId"</vt:lpwstr>
  </property>
  <property fmtid="{D5CDD505-2E9C-101B-9397-08002B2CF9AE}" pid="39" name="PluginDependencies_37">
    <vt:lpwstr>:":","dependencyVersion":null},{"dependencyType":"DataSource","dependencyId":":","dependencyVersion":null},{"dependencyType":"DataSource","dependencyId":":","dependencyVersion":null},{"dependencyType":"DataSource","dependencyId":":","dependencyVersion":nu</vt:lpwstr>
  </property>
  <property fmtid="{D5CDD505-2E9C-101B-9397-08002B2CF9AE}" pid="40" name="PluginDependencies_38">
    <vt:lpwstr>ll},{"dependencyType":"DataSource","dependencyId":":","dependencyVersion":null},{"dependencyType":"DataSource","dependencyId":":","dependencyVersion":null},{"dependencyType":"DataSource","dependencyId":":","dependencyVersion":null},{"dependencyType":"Data</vt:lpwstr>
  </property>
  <property fmtid="{D5CDD505-2E9C-101B-9397-08002B2CF9AE}" pid="41" name="PluginDependencies_39">
    <vt:lpwstr>Source","dependencyId":":","dependencyVersion":null},{"dependencyType":"DataSource","dependencyId":":","dependencyVersion":null},{"dependencyType":"DataSource","dependencyId":":","dependencyVersion":null},{"dependencyType":"DataSource","dependencyId":":",</vt:lpwstr>
  </property>
  <property fmtid="{D5CDD505-2E9C-101B-9397-08002B2CF9AE}" pid="42" name="PluginDependencies_40">
    <vt:lpwstr>"dependencyVersion":null},{"dependencyType":"DataSource","dependencyId":":","dependencyVersion":null},{"dependencyType":"DataSource","dependencyId":":","dependencyVersion":null},{"dependencyType":"DataSource","dependencyId":":","dependencyVersion":null},{</vt:lpwstr>
  </property>
  <property fmtid="{D5CDD505-2E9C-101B-9397-08002B2CF9AE}" pid="43" name="PluginDependencies_41">
    <vt:lpwstr>"dependencyType":"DataSource","dependencyId":":","dependencyVersion":null},{"dependencyType":"DataSource","dependencyId":":","dependencyVersion":null},{"dependencyType":"DataSource","dependencyId":":","dependencyVersion":null},{"dependencyType":"DataSourc</vt:lpwstr>
  </property>
  <property fmtid="{D5CDD505-2E9C-101B-9397-08002B2CF9AE}" pid="44" name="PluginDependencies_42">
    <vt:lpwstr>e","dependencyId":":","dependencyVersion":null},{"dependencyType":"DataSource","dependencyId":":","dependencyVersion":null},{"dependencyType":"DataSource","dependencyId":":","dependencyVersion":null},{"dependencyType":"DataSource","dependencyId":":","depe</vt:lpwstr>
  </property>
  <property fmtid="{D5CDD505-2E9C-101B-9397-08002B2CF9AE}" pid="45" name="PluginDependencies_43">
    <vt:lpwstr>ndencyVersion":null},{"dependencyType":"DataSource","dependencyId":":","dependencyVersion":null},{"dependencyType":"DataSource","dependencyId":":","dependencyVersion":null},{"dependencyType":"DataSource","dependencyId":":","dependencyVersion":null},{"depe</vt:lpwstr>
  </property>
  <property fmtid="{D5CDD505-2E9C-101B-9397-08002B2CF9AE}" pid="46" name="PluginDependencies_44">
    <vt:lpwstr>ndencyType":"DataSource","dependencyId":":","dependencyVersion":null},{"dependencyType":"DataSource","dependencyId":":","dependencyVersion":null},{"dependencyType":"DataSource","dependencyId":":","dependencyVersion":null},{"dependencyType":"DataSource","d</vt:lpwstr>
  </property>
  <property fmtid="{D5CDD505-2E9C-101B-9397-08002B2CF9AE}" pid="47" name="PluginDependencies_45">
    <vt:lpwstr>ependencyId":":","dependencyVersion":null},{"dependencyType":"DataSource","dependencyId":":","dependencyVersion":null},{"dependencyType":"DataSource","dependencyId":":","dependencyVersion":null},{"dependencyType":"DataSource","dependencyId":":","dependenc</vt:lpwstr>
  </property>
  <property fmtid="{D5CDD505-2E9C-101B-9397-08002B2CF9AE}" pid="48" name="PluginDependencies_46">
    <vt:lpwstr>yVersion":null},{"dependencyType":"DataSource","dependencyId":":","dependencyVersion":null},{"dependencyType":"DataSource","dependencyId":":","dependencyVersion":null},{"dependencyType":"DataSource","dependencyId":":","dependencyVersion":null},{"dependenc</vt:lpwstr>
  </property>
  <property fmtid="{D5CDD505-2E9C-101B-9397-08002B2CF9AE}" pid="49" name="PluginDependencies_47">
    <vt:lpwstr>yType":"DataSource","dependencyId":":","dependencyVersion":null},{"dependencyType":"DataSource","dependencyId":":","dependencyVersion":null},{"dependencyType":"DataSource","dependencyId":":","dependencyVersion":null},{"dependencyType":"DataSource","depend</vt:lpwstr>
  </property>
  <property fmtid="{D5CDD505-2E9C-101B-9397-08002B2CF9AE}" pid="50" name="PluginDependencies_48">
    <vt:lpwstr>encyId":":","dependencyVersion":null},{"dependencyType":"DataSource","dependencyId":":","dependencyVersion":null},{"dependencyType":"DataSource","dependencyId":":","dependencyVersion":null},{"dependencyType":"DataSource","dependencyId":":","dependencyVers</vt:lpwstr>
  </property>
  <property fmtid="{D5CDD505-2E9C-101B-9397-08002B2CF9AE}" pid="51" name="PluginDependencies_49">
    <vt:lpwstr>ion":null},{"dependencyType":"DataSource","dependencyId":":","dependencyVersion":null},{"dependencyType":"DataSource","dependencyId":":","dependencyVersion":null},{"dependencyType":"DataSource","dependencyId":":","dependencyVersion":null},{"dependencyType</vt:lpwstr>
  </property>
  <property fmtid="{D5CDD505-2E9C-101B-9397-08002B2CF9AE}" pid="52" name="PluginDependencies_50">
    <vt:lpwstr>":"DataSource","dependencyId":":","dependencyVersion":null},{"dependencyType":"DataSource","dependencyId":":","dependencyVersion":null},{"dependencyType":"DataSource","dependencyId":":","dependencyVersion":null},{"dependencyType":"DataSource","dependencyI</vt:lpwstr>
  </property>
  <property fmtid="{D5CDD505-2E9C-101B-9397-08002B2CF9AE}" pid="53" name="PluginDependencies_51">
    <vt:lpwstr>d":":","dependencyVersion":null},{"dependencyType":"DataSource","dependencyId":":","dependencyVersion":null},{"dependencyType":"DataSource","dependencyId":":","dependencyVersion":null},{"dependencyType":"DataSource","dependencyId":":","dependencyVersion":</vt:lpwstr>
  </property>
  <property fmtid="{D5CDD505-2E9C-101B-9397-08002B2CF9AE}" pid="54" name="PluginDependencies_52">
    <vt:lpwstr>null},{"dependencyType":"DataSource","dependencyId":":","dependencyVersion":null},{"dependencyType":"DataSource","dependencyId":":","dependencyVersion":null},{"dependencyType":"DataSource","dependencyId":":","dependencyVersion":null},{"dependencyType":"Da</vt:lpwstr>
  </property>
  <property fmtid="{D5CDD505-2E9C-101B-9397-08002B2CF9AE}" pid="55" name="PluginDependencies_53">
    <vt:lpwstr>taSource","dependencyId":":","dependencyVersion":null}],"635926855539746206:636045261152541359":[],"635926855539746206:636045261152541360":[],"635926855539746206:636045261152541361":[],"635926855539746206:636045261152541362":[],"635690283596553901:6357565</vt:lpwstr>
  </property>
  <property fmtid="{D5CDD505-2E9C-101B-9397-08002B2CF9AE}" pid="56" name="PluginDependencies_54">
    <vt:lpwstr>74568773657":[]}</vt:lpwstr>
  </property>
  <property fmtid="{D5CDD505-2E9C-101B-9397-08002B2CF9AE}" pid="57" name="CustomerId">
    <vt:lpwstr>auoffice</vt:lpwstr>
  </property>
  <property fmtid="{D5CDD505-2E9C-101B-9397-08002B2CF9AE}" pid="58" name="TemplateId">
    <vt:lpwstr>636196524199658508</vt:lpwstr>
  </property>
  <property fmtid="{D5CDD505-2E9C-101B-9397-08002B2CF9AE}" pid="59" name="UserProfileId">
    <vt:lpwstr>636632144646987841</vt:lpwstr>
  </property>
  <property fmtid="{D5CDD505-2E9C-101B-9397-08002B2CF9AE}" pid="60" name="TemplafyTimeStamp">
    <vt:lpwstr>2017-02-24T14:35:30.3621506Z</vt:lpwstr>
  </property>
  <property fmtid="{D5CDD505-2E9C-101B-9397-08002B2CF9AE}" pid="61" name="OfficeID">
    <vt:lpwstr>1049</vt:lpwstr>
  </property>
  <property fmtid="{D5CDD505-2E9C-101B-9397-08002B2CF9AE}" pid="62" name="colorthemechange">
    <vt:lpwstr>True</vt:lpwstr>
  </property>
</Properties>
</file>